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autoCompressPictures="0" embedTrueTypeFonts="true">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9144000" cy="5143500"/>
  <p:notesSz cx="5143500" cy="9144000"/>
  <p:embeddedFontLst>
    <p:embeddedFont>
      <p:font typeface="Alice"/>
      <p:regular r:id="rId201314"/>
    </p:embeddedFont>
    <p:embeddedFont>
      <p:font typeface="Lora"/>
      <p:regular r:id="rId201315"/>
    </p:embeddedFont>
    <p:embeddedFont>
      <p:font typeface="Lora Medium"/>
      <p:regular r:id="rId201316"/>
    </p:embeddedFont>
    <p:embeddedFont>
      <p:font typeface="Lora SemiBold"/>
      <p:regular r:id="rId201317"/>
    </p:embeddedFont>
    <p:embeddedFont>
      <p:font typeface="Lora Bold"/>
      <p:regular r:id="rId20131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 Id="rId201314" Target="fonts/201314.fntdata" Type="http://schemas.openxmlformats.org/officeDocument/2006/relationships/font"/><Relationship Id="rId201315" Target="fonts/201315.fntdata" Type="http://schemas.openxmlformats.org/officeDocument/2006/relationships/font"/><Relationship Id="rId201316" Target="fonts/201316.fntdata" Type="http://schemas.openxmlformats.org/officeDocument/2006/relationships/font"/><Relationship Id="rId201317" Target="fonts/201317.fntdata" Type="http://schemas.openxmlformats.org/officeDocument/2006/relationships/font"/><Relationship Id="rId201318" Target="fonts/201318.fntdata" Type="http://schemas.openxmlformats.org/officeDocument/2006/relationships/font"/><Relationship Id="rId201319" Target="fonts/201319.fntdata" Type="http://schemas.openxmlformats.org/officeDocument/2006/relationships/font"/><Relationship Id="rId201320" Target="fonts/201320.fntdata" Type="http://schemas.openxmlformats.org/officeDocument/2006/relationships/font"/><Relationship Id="rId201321" Target="fonts/201321.fntdata" Type="http://schemas.openxmlformats.org/officeDocument/2006/relationships/font"/></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ED698"/>
          </a:solidFill>
          <a:ln/>
        </p:spPr>
      </p:sp>
      <p:sp>
        <p:nvSpPr>
          <p:cNvPr id="3" name="Shape 1"/>
          <p:cNvSpPr/>
          <p:nvPr/>
        </p:nvSpPr>
        <p:spPr>
          <a:xfrm>
            <a:off x="0" y="0"/>
            <a:ext cx="9144000" cy="51435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2.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image" Target="../media/image-13-2.png"/><Relationship Id="rId3" Type="http://schemas.openxmlformats.org/officeDocument/2006/relationships/image" Target="../media/image-13-3.svg"/><Relationship Id="rId4" Type="http://schemas.openxmlformats.org/officeDocument/2006/relationships/image" Target="../media/image-13-4.png"/><Relationship Id="rId5" Type="http://schemas.openxmlformats.org/officeDocument/2006/relationships/image" Target="../media/image-13-5.svg"/><Relationship Id="rId6" Type="http://schemas.openxmlformats.org/officeDocument/2006/relationships/image" Target="../media/image-13-6.png"/><Relationship Id="rId7" Type="http://schemas.openxmlformats.org/officeDocument/2006/relationships/image" Target="../media/image-13-7.svg"/><Relationship Id="rId8" Type="http://schemas.openxmlformats.org/officeDocument/2006/relationships/slideLayout" Target="../slideLayouts/slideLayout2.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svg"/><Relationship Id="rId3" Type="http://schemas.openxmlformats.org/officeDocument/2006/relationships/image" Target="../media/image-14-1.png"/><Relationship Id="rId4" Type="http://schemas.openxmlformats.org/officeDocument/2006/relationships/image" Target="../media/image-14-2.svg"/><Relationship Id="rId5" Type="http://schemas.openxmlformats.org/officeDocument/2006/relationships/image" Target="../media/image-14-5.png"/><Relationship Id="rId6" Type="http://schemas.openxmlformats.org/officeDocument/2006/relationships/image" Target="../media/image-14-6.svg"/><Relationship Id="rId7" Type="http://schemas.openxmlformats.org/officeDocument/2006/relationships/image" Target="../media/image-14-5.png"/><Relationship Id="rId8" Type="http://schemas.openxmlformats.org/officeDocument/2006/relationships/image" Target="../media/image-14-6.svg"/><Relationship Id="rId9" Type="http://schemas.openxmlformats.org/officeDocument/2006/relationships/image" Target="../media/image-14-9.png"/><Relationship Id="rId10" Type="http://schemas.openxmlformats.org/officeDocument/2006/relationships/slideLayout" Target="../slideLayouts/slideLayout2.xml"/><Relationship Id="rId11"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image" Target="../media/image-4-3.svg"/><Relationship Id="rId4" Type="http://schemas.openxmlformats.org/officeDocument/2006/relationships/image" Target="../media/image-4-2.png"/><Relationship Id="rId5" Type="http://schemas.openxmlformats.org/officeDocument/2006/relationships/image" Target="../media/image-4-3.svg"/><Relationship Id="rId6" Type="http://schemas.openxmlformats.org/officeDocument/2006/relationships/image" Target="../media/image-4-2.png"/><Relationship Id="rId7" Type="http://schemas.openxmlformats.org/officeDocument/2006/relationships/image" Target="../media/image-4-3.svg"/><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png"/><Relationship Id="rId3" Type="http://schemas.openxmlformats.org/officeDocument/2006/relationships/image" Target="../media/image-7-3.svg"/><Relationship Id="rId4" Type="http://schemas.openxmlformats.org/officeDocument/2006/relationships/image" Target="../media/image-7-2.png"/><Relationship Id="rId5" Type="http://schemas.openxmlformats.org/officeDocument/2006/relationships/image" Target="../media/image-7-3.svg"/><Relationship Id="rId6" Type="http://schemas.openxmlformats.org/officeDocument/2006/relationships/image" Target="../media/image-7-2.png"/><Relationship Id="rId7" Type="http://schemas.openxmlformats.org/officeDocument/2006/relationships/image" Target="../media/image-7-3.svg"/><Relationship Id="rId8" Type="http://schemas.openxmlformats.org/officeDocument/2006/relationships/slideLayout" Target="../slideLayouts/slideLayout2.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429000" cy="5143500"/>
          </a:xfrm>
          <a:prstGeom prst="rect">
            <a:avLst/>
          </a:prstGeom>
        </p:spPr>
      </p:pic>
      <p:sp>
        <p:nvSpPr>
          <p:cNvPr id="3" name="Text 0"/>
          <p:cNvSpPr/>
          <p:nvPr/>
        </p:nvSpPr>
        <p:spPr>
          <a:xfrm>
            <a:off x="3925119" y="1268983"/>
            <a:ext cx="4722763" cy="442987"/>
          </a:xfrm>
          <a:prstGeom prst="rect">
            <a:avLst/>
          </a:prstGeom>
          <a:noFill/>
          <a:ln/>
        </p:spPr>
        <p:txBody>
          <a:bodyPr wrap="none" lIns="0" tIns="0" rIns="0" bIns="0" rtlCol="0" anchor="t"/>
          <a:lstStyle/>
          <a:p>
            <a:pPr algn="l" indent="0" marL="0">
              <a:lnSpc>
                <a:spcPct val="104000"/>
              </a:lnSpc>
              <a:buNone/>
            </a:pPr>
            <a:r>
              <a:rPr lang="en-US" sz="2750" dirty="0">
                <a:solidFill>
                  <a:srgbClr val="482366"/>
                </a:solidFill>
                <a:latin typeface="Alice" pitchFamily="34" charset="0"/>
                <a:ea typeface="Alice" pitchFamily="34" charset="-122"/>
                <a:cs typeface="Alice" pitchFamily="34" charset="-120"/>
              </a:rPr>
              <a:t>Second Harvest Food Bank</a:t>
            </a:r>
            <a:endParaRPr lang="en-US" sz="2750" dirty="0"/>
          </a:p>
        </p:txBody>
      </p:sp>
      <p:sp>
        <p:nvSpPr>
          <p:cNvPr id="4" name="Text 1"/>
          <p:cNvSpPr/>
          <p:nvPr/>
        </p:nvSpPr>
        <p:spPr>
          <a:xfrm>
            <a:off x="3925119" y="1924571"/>
            <a:ext cx="5179963" cy="226814"/>
          </a:xfrm>
          <a:prstGeom prst="rect">
            <a:avLst/>
          </a:prstGeom>
          <a:noFill/>
          <a:ln/>
        </p:spPr>
        <p:txBody>
          <a:bodyPr wrap="none" lIns="0" tIns="0" rIns="0" bIns="0" rtlCol="0" anchor="t"/>
          <a:lstStyle/>
          <a:p>
            <a:pPr algn="l" indent="0" marL="0">
              <a:lnSpc>
                <a:spcPct val="133000"/>
              </a:lnSpc>
              <a:buNone/>
            </a:pPr>
            <a:r>
              <a:rPr lang="en-US" sz="1100" i="1" dirty="0">
                <a:solidFill>
                  <a:srgbClr val="2C2821"/>
                </a:solidFill>
                <a:latin typeface="Lora" pitchFamily="34" charset="0"/>
                <a:ea typeface="Lora" pitchFamily="34" charset="-122"/>
                <a:cs typeface="Lora" pitchFamily="34" charset="-120"/>
              </a:rPr>
              <a:t>Clark, Champaign &amp; Logan Counties — Annual Report 2025</a:t>
            </a:r>
            <a:endParaRPr lang="en-US" sz="1100" dirty="0"/>
          </a:p>
        </p:txBody>
      </p:sp>
      <p:pic>
        <p:nvPicPr>
          <p:cNvPr id="5" name="Image 1" descr="preencoded.png">    </p:cNvPr>
          <p:cNvPicPr>
            <a:picLocks noChangeAspect="1"/>
          </p:cNvPicPr>
          <p:nvPr/>
        </p:nvPicPr>
        <p:blipFill>
          <a:blip r:embed="rId2"/>
          <a:stretch>
            <a:fillRect/>
          </a:stretch>
        </p:blipFill>
        <p:spPr>
          <a:xfrm>
            <a:off x="3925119" y="2470324"/>
            <a:ext cx="2948732" cy="1244650"/>
          </a:xfrm>
          <a:prstGeom prst="rect">
            <a:avLst/>
          </a:prstGeom>
        </p:spPr>
      </p:pic>
      <p:sp>
        <p:nvSpPr>
          <p:cNvPr id="6" name="Text 2"/>
          <p:cNvSpPr/>
          <p:nvPr/>
        </p:nvSpPr>
        <p:spPr>
          <a:xfrm>
            <a:off x="7224489" y="2438400"/>
            <a:ext cx="1885280" cy="226814"/>
          </a:xfrm>
          <a:prstGeom prst="rect">
            <a:avLst/>
          </a:prstGeom>
          <a:noFill/>
          <a:ln/>
        </p:spPr>
        <p:txBody>
          <a:bodyPr wrap="none" lIns="0" tIns="0" rIns="0" bIns="0" rtlCol="0" anchor="t"/>
          <a:lstStyle/>
          <a:p>
            <a:pPr algn="l" indent="0" marL="0">
              <a:lnSpc>
                <a:spcPct val="133000"/>
              </a:lnSpc>
              <a:buNone/>
            </a:pP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6119" y="416049"/>
            <a:ext cx="8151763" cy="204118"/>
          </a:xfrm>
          <a:prstGeom prst="rect">
            <a:avLst/>
          </a:prstGeom>
          <a:noFill/>
          <a:ln/>
        </p:spPr>
        <p:txBody>
          <a:bodyPr wrap="none" lIns="0" tIns="0" rIns="0" bIns="0" rtlCol="0" anchor="t"/>
          <a:lstStyle/>
          <a:p>
            <a:pPr algn="l" indent="0" marL="0">
              <a:lnSpc>
                <a:spcPct val="104000"/>
              </a:lnSpc>
              <a:buNone/>
            </a:pPr>
            <a:r>
              <a:rPr lang="en-US" sz="1250" dirty="0">
                <a:solidFill>
                  <a:srgbClr val="482366"/>
                </a:solidFill>
                <a:latin typeface="Alice" pitchFamily="34" charset="0"/>
                <a:ea typeface="Alice" pitchFamily="34" charset="-122"/>
                <a:cs typeface="Alice" pitchFamily="34" charset="-120"/>
              </a:rPr>
              <a:t>Second Harvest Food Bank — 2025 by the Numbers</a:t>
            </a:r>
            <a:endParaRPr lang="en-US" sz="1250" dirty="0"/>
          </a:p>
        </p:txBody>
      </p:sp>
      <p:sp>
        <p:nvSpPr>
          <p:cNvPr id="3" name="Text 1"/>
          <p:cNvSpPr/>
          <p:nvPr/>
        </p:nvSpPr>
        <p:spPr>
          <a:xfrm>
            <a:off x="496119" y="668313"/>
            <a:ext cx="8151763" cy="408384"/>
          </a:xfrm>
          <a:prstGeom prst="rect">
            <a:avLst/>
          </a:prstGeom>
          <a:noFill/>
          <a:ln/>
        </p:spPr>
        <p:txBody>
          <a:bodyPr wrap="none" lIns="0" tIns="0" rIns="0" bIns="0" rtlCol="0" anchor="t"/>
          <a:lstStyle/>
          <a:p>
            <a:pPr algn="l" indent="0" marL="0">
              <a:lnSpc>
                <a:spcPct val="104000"/>
              </a:lnSpc>
              <a:buNone/>
            </a:pPr>
            <a:r>
              <a:rPr lang="en-US" sz="2550" dirty="0">
                <a:solidFill>
                  <a:srgbClr val="482366"/>
                </a:solidFill>
                <a:latin typeface="Alice" pitchFamily="34" charset="0"/>
                <a:ea typeface="Alice" pitchFamily="34" charset="-122"/>
                <a:cs typeface="Alice" pitchFamily="34" charset="-120"/>
              </a:rPr>
              <a:t>Our Impact: Meeting the Moment Together</a:t>
            </a:r>
            <a:endParaRPr lang="en-US" sz="2550" dirty="0"/>
          </a:p>
        </p:txBody>
      </p:sp>
      <p:sp>
        <p:nvSpPr>
          <p:cNvPr id="4" name="Text 2"/>
          <p:cNvSpPr/>
          <p:nvPr/>
        </p:nvSpPr>
        <p:spPr>
          <a:xfrm>
            <a:off x="496119" y="1257374"/>
            <a:ext cx="8608963" cy="200844"/>
          </a:xfrm>
          <a:prstGeom prst="rect">
            <a:avLst/>
          </a:prstGeom>
          <a:noFill/>
          <a:ln/>
        </p:spPr>
        <p:txBody>
          <a:bodyPr wrap="none" lIns="0" tIns="0" rIns="0" bIns="0" rtlCol="0" anchor="t"/>
          <a:lstStyle/>
          <a:p>
            <a:pPr algn="l" indent="0" marL="0">
              <a:lnSpc>
                <a:spcPct val="128000"/>
              </a:lnSpc>
              <a:buNone/>
            </a:pPr>
            <a:r>
              <a:rPr lang="en-US" sz="1000" dirty="0">
                <a:solidFill>
                  <a:srgbClr val="2C2821"/>
                </a:solidFill>
                <a:latin typeface="Lora" pitchFamily="34" charset="0"/>
                <a:ea typeface="Lora" pitchFamily="34" charset="-122"/>
                <a:cs typeface="Lora" pitchFamily="34" charset="-120"/>
              </a:rPr>
              <a:t>Behind every number is a response to a need and a community that made it possible.</a:t>
            </a:r>
            <a:endParaRPr lang="en-US" sz="1000" dirty="0"/>
          </a:p>
        </p:txBody>
      </p:sp>
      <p:sp>
        <p:nvSpPr>
          <p:cNvPr id="5" name="Text 3"/>
          <p:cNvSpPr/>
          <p:nvPr/>
        </p:nvSpPr>
        <p:spPr>
          <a:xfrm>
            <a:off x="496119" y="1593726"/>
            <a:ext cx="8151763" cy="1130573"/>
          </a:xfrm>
          <a:prstGeom prst="rect">
            <a:avLst/>
          </a:prstGeom>
          <a:noFill/>
          <a:ln/>
        </p:spPr>
        <p:txBody>
          <a:bodyPr wrap="square" lIns="0" tIns="0" rIns="0" bIns="0" rtlCol="0" anchor="t">
            <a:normAutofit/>
          </a:bodyPr>
          <a:lstStyle/>
          <a:p>
            <a:pPr algn="l" marL="203200" indent="-203200">
              <a:lnSpc>
                <a:spcPct val="128000"/>
              </a:lnSpc>
              <a:buSzPct val="100000"/>
              <a:buChar char="•"/>
            </a:pPr>
            <a:r>
              <a:rPr lang="en-US" sz="1000" b="1" dirty="0">
                <a:solidFill>
                  <a:srgbClr val="2C2821"/>
                </a:solidFill>
                <a:latin typeface="Lora Bold" pitchFamily="34" charset="0"/>
                <a:ea typeface="Lora Bold" pitchFamily="34" charset="-122"/>
                <a:cs typeface="Lora Bold" pitchFamily="34" charset="-120"/>
              </a:rPr>
              <a:t>3.3 million meals distributed</a:t>
            </a:r>
            <a:pPr algn="l" marL="203200" indent="-203200">
              <a:lnSpc>
                <a:spcPct val="128000"/>
              </a:lnSpc>
              <a:buSzPct val="100000"/>
              <a:buChar char="•"/>
            </a:pPr>
            <a:r>
              <a:rPr lang="en-US" sz="1000" dirty="0">
                <a:solidFill>
                  <a:srgbClr val="2C2821"/>
                </a:solidFill>
                <a:latin typeface="Lora" pitchFamily="34" charset="0"/>
                <a:ea typeface="Lora" pitchFamily="34" charset="-122"/>
                <a:cs typeface="Lora" pitchFamily="34" charset="-120"/>
              </a:rPr>
              <a:t> means families had food despite rising costs and uncertainty.</a:t>
            </a:r>
            <a:endParaRPr lang="en-US" sz="1000" dirty="0"/>
          </a:p>
          <a:p>
            <a:pPr algn="l" marL="203200" indent="-203200">
              <a:lnSpc>
                <a:spcPct val="128000"/>
              </a:lnSpc>
              <a:buSzPct val="100000"/>
              <a:buChar char="•"/>
            </a:pPr>
            <a:r>
              <a:rPr lang="en-US" sz="1000" b="1" dirty="0">
                <a:solidFill>
                  <a:srgbClr val="2C2821"/>
                </a:solidFill>
                <a:latin typeface="Lora Bold" pitchFamily="34" charset="0"/>
                <a:ea typeface="Lora Bold" pitchFamily="34" charset="-122"/>
                <a:cs typeface="Lora Bold" pitchFamily="34" charset="-120"/>
              </a:rPr>
              <a:t>45,000 neighbors served</a:t>
            </a:r>
            <a:pPr algn="l" marL="203200" indent="-203200">
              <a:lnSpc>
                <a:spcPct val="128000"/>
              </a:lnSpc>
              <a:buSzPct val="100000"/>
              <a:buChar char="•"/>
            </a:pPr>
            <a:r>
              <a:rPr lang="en-US" sz="1000" dirty="0">
                <a:solidFill>
                  <a:srgbClr val="2C2821"/>
                </a:solidFill>
                <a:latin typeface="Lora" pitchFamily="34" charset="0"/>
                <a:ea typeface="Lora" pitchFamily="34" charset="-122"/>
                <a:cs typeface="Lora" pitchFamily="34" charset="-120"/>
              </a:rPr>
              <a:t> reflects real people turning to Second Harvest for support.</a:t>
            </a:r>
            <a:endParaRPr lang="en-US" sz="1000" dirty="0"/>
          </a:p>
          <a:p>
            <a:pPr algn="l" marL="203200" indent="-203200">
              <a:lnSpc>
                <a:spcPct val="128000"/>
              </a:lnSpc>
              <a:buSzPct val="100000"/>
              <a:buChar char="•"/>
            </a:pPr>
            <a:r>
              <a:rPr lang="en-US" sz="1000" b="1" dirty="0">
                <a:solidFill>
                  <a:srgbClr val="2C2821"/>
                </a:solidFill>
                <a:latin typeface="Lora Bold" pitchFamily="34" charset="0"/>
                <a:ea typeface="Lora Bold" pitchFamily="34" charset="-122"/>
                <a:cs typeface="Lora Bold" pitchFamily="34" charset="-120"/>
              </a:rPr>
              <a:t>4 million pounds of food</a:t>
            </a:r>
            <a:pPr algn="l" marL="203200" indent="-203200">
              <a:lnSpc>
                <a:spcPct val="128000"/>
              </a:lnSpc>
              <a:buSzPct val="100000"/>
              <a:buChar char="•"/>
            </a:pPr>
            <a:r>
              <a:rPr lang="en-US" sz="1000" dirty="0">
                <a:solidFill>
                  <a:srgbClr val="2C2821"/>
                </a:solidFill>
                <a:latin typeface="Lora" pitchFamily="34" charset="0"/>
                <a:ea typeface="Lora" pitchFamily="34" charset="-122"/>
                <a:cs typeface="Lora" pitchFamily="34" charset="-120"/>
              </a:rPr>
              <a:t> required constant adaptation as supply fluctuated throughout the year.</a:t>
            </a:r>
            <a:endParaRPr lang="en-US" sz="1000" dirty="0"/>
          </a:p>
          <a:p>
            <a:pPr algn="l" marL="203200" indent="-203200">
              <a:lnSpc>
                <a:spcPct val="128000"/>
              </a:lnSpc>
              <a:buSzPct val="100000"/>
              <a:buChar char="•"/>
            </a:pPr>
            <a:r>
              <a:rPr lang="en-US" sz="1000" b="1" dirty="0">
                <a:solidFill>
                  <a:srgbClr val="2C2821"/>
                </a:solidFill>
                <a:latin typeface="Lora Bold" pitchFamily="34" charset="0"/>
                <a:ea typeface="Lora Bold" pitchFamily="34" charset="-122"/>
                <a:cs typeface="Lora Bold" pitchFamily="34" charset="-120"/>
              </a:rPr>
              <a:t>4,400 volunteer hours</a:t>
            </a:r>
            <a:pPr algn="l" marL="203200" indent="-203200">
              <a:lnSpc>
                <a:spcPct val="128000"/>
              </a:lnSpc>
              <a:buSzPct val="100000"/>
              <a:buChar char="•"/>
            </a:pPr>
            <a:r>
              <a:rPr lang="en-US" sz="1000" dirty="0">
                <a:solidFill>
                  <a:srgbClr val="2C2821"/>
                </a:solidFill>
                <a:latin typeface="Lora" pitchFamily="34" charset="0"/>
                <a:ea typeface="Lora" pitchFamily="34" charset="-122"/>
                <a:cs typeface="Lora" pitchFamily="34" charset="-120"/>
              </a:rPr>
              <a:t> ensured that even in challenging conditions, food continued moving efficiently to those who needed it most.</a:t>
            </a:r>
            <a:endParaRPr lang="en-US" sz="1000" dirty="0"/>
          </a:p>
        </p:txBody>
      </p:sp>
      <p:sp>
        <p:nvSpPr>
          <p:cNvPr id="6" name="Text 4"/>
          <p:cNvSpPr/>
          <p:nvPr/>
        </p:nvSpPr>
        <p:spPr>
          <a:xfrm>
            <a:off x="496119" y="2859807"/>
            <a:ext cx="8608963" cy="200844"/>
          </a:xfrm>
          <a:prstGeom prst="rect">
            <a:avLst/>
          </a:prstGeom>
          <a:noFill/>
          <a:ln/>
        </p:spPr>
        <p:txBody>
          <a:bodyPr wrap="none" lIns="0" tIns="0" rIns="0" bIns="0" rtlCol="0" anchor="t"/>
          <a:lstStyle/>
          <a:p>
            <a:pPr algn="l" indent="0" marL="0">
              <a:lnSpc>
                <a:spcPct val="128000"/>
              </a:lnSpc>
              <a:buNone/>
            </a:pPr>
            <a:r>
              <a:rPr lang="en-US" sz="1000" b="1" dirty="0">
                <a:solidFill>
                  <a:srgbClr val="2C2821"/>
                </a:solidFill>
                <a:latin typeface="Lora Bold" pitchFamily="34" charset="0"/>
                <a:ea typeface="Lora Bold" pitchFamily="34" charset="-122"/>
                <a:cs typeface="Lora Bold" pitchFamily="34" charset="-120"/>
              </a:rPr>
              <a:t>This impact did not happen by chance. It happened because supporters believe in the importance of our mission.</a:t>
            </a:r>
            <a:endParaRPr lang="en-US" sz="1000" dirty="0"/>
          </a:p>
        </p:txBody>
      </p:sp>
      <p:sp>
        <p:nvSpPr>
          <p:cNvPr id="7" name="Text 5"/>
          <p:cNvSpPr/>
          <p:nvPr/>
        </p:nvSpPr>
        <p:spPr>
          <a:xfrm>
            <a:off x="496119" y="3261494"/>
            <a:ext cx="1925017" cy="431304"/>
          </a:xfrm>
          <a:prstGeom prst="rect">
            <a:avLst/>
          </a:prstGeom>
          <a:noFill/>
          <a:ln/>
        </p:spPr>
        <p:txBody>
          <a:bodyPr wrap="none" lIns="0" tIns="0" rIns="0" bIns="0" rtlCol="0" anchor="t"/>
          <a:lstStyle/>
          <a:p>
            <a:pPr algn="ctr" indent="0" marL="0">
              <a:lnSpc>
                <a:spcPct val="83000"/>
              </a:lnSpc>
              <a:buNone/>
            </a:pPr>
            <a:r>
              <a:rPr lang="en-US" sz="3350" dirty="0">
                <a:solidFill>
                  <a:srgbClr val="2C2821"/>
                </a:solidFill>
                <a:latin typeface="Alice" pitchFamily="34" charset="0"/>
                <a:ea typeface="Alice" pitchFamily="34" charset="-122"/>
                <a:cs typeface="Alice" pitchFamily="34" charset="-120"/>
              </a:rPr>
              <a:t>3.3M</a:t>
            </a:r>
            <a:endParaRPr lang="en-US" sz="3350" dirty="0"/>
          </a:p>
        </p:txBody>
      </p:sp>
      <p:sp>
        <p:nvSpPr>
          <p:cNvPr id="8" name="Text 6"/>
          <p:cNvSpPr/>
          <p:nvPr/>
        </p:nvSpPr>
        <p:spPr>
          <a:xfrm>
            <a:off x="496119" y="3848472"/>
            <a:ext cx="1925017" cy="204118"/>
          </a:xfrm>
          <a:prstGeom prst="rect">
            <a:avLst/>
          </a:prstGeom>
          <a:noFill/>
          <a:ln/>
        </p:spPr>
        <p:txBody>
          <a:bodyPr wrap="none" lIns="0" tIns="0" rIns="0" bIns="0" rtlCol="0" anchor="t"/>
          <a:lstStyle/>
          <a:p>
            <a:pPr algn="ctr" indent="0" marL="0">
              <a:lnSpc>
                <a:spcPct val="104000"/>
              </a:lnSpc>
              <a:buNone/>
            </a:pPr>
            <a:r>
              <a:rPr lang="en-US" sz="1250" dirty="0">
                <a:solidFill>
                  <a:srgbClr val="2C2821"/>
                </a:solidFill>
                <a:latin typeface="Alice" pitchFamily="34" charset="0"/>
                <a:ea typeface="Alice" pitchFamily="34" charset="-122"/>
                <a:cs typeface="Alice" pitchFamily="34" charset="-120"/>
              </a:rPr>
              <a:t>Meals Distributed</a:t>
            </a:r>
            <a:endParaRPr lang="en-US" sz="1250" dirty="0"/>
          </a:p>
        </p:txBody>
      </p:sp>
      <p:sp>
        <p:nvSpPr>
          <p:cNvPr id="9" name="Text 7"/>
          <p:cNvSpPr/>
          <p:nvPr/>
        </p:nvSpPr>
        <p:spPr>
          <a:xfrm>
            <a:off x="496119" y="4124846"/>
            <a:ext cx="1925017" cy="602531"/>
          </a:xfrm>
          <a:prstGeom prst="rect">
            <a:avLst/>
          </a:prstGeom>
          <a:noFill/>
          <a:ln/>
        </p:spPr>
        <p:txBody>
          <a:bodyPr wrap="square" lIns="0" tIns="0" rIns="0" bIns="0" rtlCol="0" anchor="t">
            <a:normAutofit/>
          </a:bodyPr>
          <a:lstStyle/>
          <a:p>
            <a:pPr algn="ctr" indent="0" marL="0">
              <a:lnSpc>
                <a:spcPct val="128000"/>
              </a:lnSpc>
              <a:buNone/>
            </a:pPr>
            <a:r>
              <a:rPr lang="en-US" sz="1000" dirty="0">
                <a:solidFill>
                  <a:srgbClr val="2C2821"/>
                </a:solidFill>
                <a:latin typeface="Lora" pitchFamily="34" charset="0"/>
                <a:ea typeface="Lora" pitchFamily="34" charset="-122"/>
                <a:cs typeface="Lora" pitchFamily="34" charset="-120"/>
              </a:rPr>
              <a:t>Provided to individuals and families across our three-county service area</a:t>
            </a:r>
            <a:endParaRPr lang="en-US" sz="1000" dirty="0"/>
          </a:p>
        </p:txBody>
      </p:sp>
      <p:sp>
        <p:nvSpPr>
          <p:cNvPr id="10" name="Text 8"/>
          <p:cNvSpPr/>
          <p:nvPr/>
        </p:nvSpPr>
        <p:spPr>
          <a:xfrm>
            <a:off x="2571676" y="3261494"/>
            <a:ext cx="1925017" cy="431304"/>
          </a:xfrm>
          <a:prstGeom prst="rect">
            <a:avLst/>
          </a:prstGeom>
          <a:noFill/>
          <a:ln/>
        </p:spPr>
        <p:txBody>
          <a:bodyPr wrap="none" lIns="0" tIns="0" rIns="0" bIns="0" rtlCol="0" anchor="t"/>
          <a:lstStyle/>
          <a:p>
            <a:pPr algn="ctr" indent="0" marL="0">
              <a:lnSpc>
                <a:spcPct val="83000"/>
              </a:lnSpc>
              <a:buNone/>
            </a:pPr>
            <a:r>
              <a:rPr lang="en-US" sz="3350" dirty="0">
                <a:solidFill>
                  <a:srgbClr val="2C2821"/>
                </a:solidFill>
                <a:latin typeface="Alice" pitchFamily="34" charset="0"/>
                <a:ea typeface="Alice" pitchFamily="34" charset="-122"/>
                <a:cs typeface="Alice" pitchFamily="34" charset="-120"/>
              </a:rPr>
              <a:t>45K</a:t>
            </a:r>
            <a:endParaRPr lang="en-US" sz="3350" dirty="0"/>
          </a:p>
        </p:txBody>
      </p:sp>
      <p:sp>
        <p:nvSpPr>
          <p:cNvPr id="11" name="Text 9"/>
          <p:cNvSpPr/>
          <p:nvPr/>
        </p:nvSpPr>
        <p:spPr>
          <a:xfrm>
            <a:off x="2571676" y="3848472"/>
            <a:ext cx="1925017" cy="204118"/>
          </a:xfrm>
          <a:prstGeom prst="rect">
            <a:avLst/>
          </a:prstGeom>
          <a:noFill/>
          <a:ln/>
        </p:spPr>
        <p:txBody>
          <a:bodyPr wrap="none" lIns="0" tIns="0" rIns="0" bIns="0" rtlCol="0" anchor="t"/>
          <a:lstStyle/>
          <a:p>
            <a:pPr algn="ctr" indent="0" marL="0">
              <a:lnSpc>
                <a:spcPct val="104000"/>
              </a:lnSpc>
              <a:buNone/>
            </a:pPr>
            <a:r>
              <a:rPr lang="en-US" sz="1250" dirty="0">
                <a:solidFill>
                  <a:srgbClr val="2C2821"/>
                </a:solidFill>
                <a:latin typeface="Alice" pitchFamily="34" charset="0"/>
                <a:ea typeface="Alice" pitchFamily="34" charset="-122"/>
                <a:cs typeface="Alice" pitchFamily="34" charset="-120"/>
              </a:rPr>
              <a:t>Neighbors Served</a:t>
            </a:r>
            <a:endParaRPr lang="en-US" sz="1250" dirty="0"/>
          </a:p>
        </p:txBody>
      </p:sp>
      <p:sp>
        <p:nvSpPr>
          <p:cNvPr id="12" name="Text 10"/>
          <p:cNvSpPr/>
          <p:nvPr/>
        </p:nvSpPr>
        <p:spPr>
          <a:xfrm>
            <a:off x="2571676" y="4124846"/>
            <a:ext cx="1925017" cy="602531"/>
          </a:xfrm>
          <a:prstGeom prst="rect">
            <a:avLst/>
          </a:prstGeom>
          <a:noFill/>
          <a:ln/>
        </p:spPr>
        <p:txBody>
          <a:bodyPr wrap="square" lIns="0" tIns="0" rIns="0" bIns="0" rtlCol="0" anchor="t">
            <a:normAutofit/>
          </a:bodyPr>
          <a:lstStyle/>
          <a:p>
            <a:pPr algn="ctr" indent="0" marL="0">
              <a:lnSpc>
                <a:spcPct val="128000"/>
              </a:lnSpc>
              <a:buNone/>
            </a:pPr>
            <a:r>
              <a:rPr lang="en-US" sz="1000" dirty="0">
                <a:solidFill>
                  <a:srgbClr val="2C2821"/>
                </a:solidFill>
                <a:latin typeface="Lora" pitchFamily="34" charset="0"/>
                <a:ea typeface="Lora" pitchFamily="34" charset="-122"/>
                <a:cs typeface="Lora" pitchFamily="34" charset="-120"/>
              </a:rPr>
              <a:t>Unduplicated individuals reached in Clark, Champaign, and Logan counties</a:t>
            </a:r>
            <a:endParaRPr lang="en-US" sz="1000" dirty="0"/>
          </a:p>
        </p:txBody>
      </p:sp>
      <p:sp>
        <p:nvSpPr>
          <p:cNvPr id="13" name="Text 11"/>
          <p:cNvSpPr/>
          <p:nvPr/>
        </p:nvSpPr>
        <p:spPr>
          <a:xfrm>
            <a:off x="4647233" y="3261494"/>
            <a:ext cx="1925017" cy="431304"/>
          </a:xfrm>
          <a:prstGeom prst="rect">
            <a:avLst/>
          </a:prstGeom>
          <a:noFill/>
          <a:ln/>
        </p:spPr>
        <p:txBody>
          <a:bodyPr wrap="none" lIns="0" tIns="0" rIns="0" bIns="0" rtlCol="0" anchor="t"/>
          <a:lstStyle/>
          <a:p>
            <a:pPr algn="ctr" indent="0" marL="0">
              <a:lnSpc>
                <a:spcPct val="83000"/>
              </a:lnSpc>
              <a:buNone/>
            </a:pPr>
            <a:r>
              <a:rPr lang="en-US" sz="3350" dirty="0">
                <a:solidFill>
                  <a:srgbClr val="2C2821"/>
                </a:solidFill>
                <a:latin typeface="Alice" pitchFamily="34" charset="0"/>
                <a:ea typeface="Alice" pitchFamily="34" charset="-122"/>
                <a:cs typeface="Alice" pitchFamily="34" charset="-120"/>
              </a:rPr>
              <a:t>4M</a:t>
            </a:r>
            <a:endParaRPr lang="en-US" sz="3350" dirty="0"/>
          </a:p>
        </p:txBody>
      </p:sp>
      <p:sp>
        <p:nvSpPr>
          <p:cNvPr id="14" name="Text 12"/>
          <p:cNvSpPr/>
          <p:nvPr/>
        </p:nvSpPr>
        <p:spPr>
          <a:xfrm>
            <a:off x="4647233" y="3848472"/>
            <a:ext cx="1925017" cy="204118"/>
          </a:xfrm>
          <a:prstGeom prst="rect">
            <a:avLst/>
          </a:prstGeom>
          <a:noFill/>
          <a:ln/>
        </p:spPr>
        <p:txBody>
          <a:bodyPr wrap="none" lIns="0" tIns="0" rIns="0" bIns="0" rtlCol="0" anchor="t"/>
          <a:lstStyle/>
          <a:p>
            <a:pPr algn="ctr" indent="0" marL="0">
              <a:lnSpc>
                <a:spcPct val="104000"/>
              </a:lnSpc>
              <a:buNone/>
            </a:pPr>
            <a:r>
              <a:rPr lang="en-US" sz="1250" dirty="0">
                <a:solidFill>
                  <a:srgbClr val="2C2821"/>
                </a:solidFill>
                <a:latin typeface="Alice" pitchFamily="34" charset="0"/>
                <a:ea typeface="Alice" pitchFamily="34" charset="-122"/>
                <a:cs typeface="Alice" pitchFamily="34" charset="-120"/>
              </a:rPr>
              <a:t>Pounds of Food</a:t>
            </a:r>
            <a:endParaRPr lang="en-US" sz="1250" dirty="0"/>
          </a:p>
        </p:txBody>
      </p:sp>
      <p:sp>
        <p:nvSpPr>
          <p:cNvPr id="15" name="Text 13"/>
          <p:cNvSpPr/>
          <p:nvPr/>
        </p:nvSpPr>
        <p:spPr>
          <a:xfrm>
            <a:off x="4647233" y="4124846"/>
            <a:ext cx="1925017" cy="602531"/>
          </a:xfrm>
          <a:prstGeom prst="rect">
            <a:avLst/>
          </a:prstGeom>
          <a:noFill/>
          <a:ln/>
        </p:spPr>
        <p:txBody>
          <a:bodyPr wrap="square" lIns="0" tIns="0" rIns="0" bIns="0" rtlCol="0" anchor="t">
            <a:normAutofit/>
          </a:bodyPr>
          <a:lstStyle/>
          <a:p>
            <a:pPr algn="ctr" indent="0" marL="0">
              <a:lnSpc>
                <a:spcPct val="128000"/>
              </a:lnSpc>
              <a:buNone/>
            </a:pPr>
            <a:r>
              <a:rPr lang="en-US" sz="1000" dirty="0">
                <a:solidFill>
                  <a:srgbClr val="2C2821"/>
                </a:solidFill>
                <a:latin typeface="Lora" pitchFamily="34" charset="0"/>
                <a:ea typeface="Lora" pitchFamily="34" charset="-122"/>
                <a:cs typeface="Lora" pitchFamily="34" charset="-120"/>
              </a:rPr>
              <a:t>Including fresh produce, protein, dairy, and shelf-stable items</a:t>
            </a:r>
            <a:endParaRPr lang="en-US" sz="1000" dirty="0"/>
          </a:p>
        </p:txBody>
      </p:sp>
      <p:sp>
        <p:nvSpPr>
          <p:cNvPr id="16" name="Text 14"/>
          <p:cNvSpPr/>
          <p:nvPr/>
        </p:nvSpPr>
        <p:spPr>
          <a:xfrm>
            <a:off x="6722790" y="3261494"/>
            <a:ext cx="1925092" cy="431304"/>
          </a:xfrm>
          <a:prstGeom prst="rect">
            <a:avLst/>
          </a:prstGeom>
          <a:noFill/>
          <a:ln/>
        </p:spPr>
        <p:txBody>
          <a:bodyPr wrap="none" lIns="0" tIns="0" rIns="0" bIns="0" rtlCol="0" anchor="t"/>
          <a:lstStyle/>
          <a:p>
            <a:pPr algn="ctr" indent="0" marL="0">
              <a:lnSpc>
                <a:spcPct val="83000"/>
              </a:lnSpc>
              <a:buNone/>
            </a:pPr>
            <a:r>
              <a:rPr lang="en-US" sz="3350" dirty="0">
                <a:solidFill>
                  <a:srgbClr val="2C2821"/>
                </a:solidFill>
                <a:latin typeface="Alice" pitchFamily="34" charset="0"/>
                <a:ea typeface="Alice" pitchFamily="34" charset="-122"/>
                <a:cs typeface="Alice" pitchFamily="34" charset="-120"/>
              </a:rPr>
              <a:t>4.4K</a:t>
            </a:r>
            <a:endParaRPr lang="en-US" sz="3350" dirty="0"/>
          </a:p>
        </p:txBody>
      </p:sp>
      <p:sp>
        <p:nvSpPr>
          <p:cNvPr id="17" name="Text 15"/>
          <p:cNvSpPr/>
          <p:nvPr/>
        </p:nvSpPr>
        <p:spPr>
          <a:xfrm>
            <a:off x="6722790" y="3848472"/>
            <a:ext cx="1925092" cy="204118"/>
          </a:xfrm>
          <a:prstGeom prst="rect">
            <a:avLst/>
          </a:prstGeom>
          <a:noFill/>
          <a:ln/>
        </p:spPr>
        <p:txBody>
          <a:bodyPr wrap="none" lIns="0" tIns="0" rIns="0" bIns="0" rtlCol="0" anchor="t"/>
          <a:lstStyle/>
          <a:p>
            <a:pPr algn="ctr" indent="0" marL="0">
              <a:lnSpc>
                <a:spcPct val="104000"/>
              </a:lnSpc>
              <a:buNone/>
            </a:pPr>
            <a:r>
              <a:rPr lang="en-US" sz="1250" dirty="0">
                <a:solidFill>
                  <a:srgbClr val="2C2821"/>
                </a:solidFill>
                <a:latin typeface="Alice" pitchFamily="34" charset="0"/>
                <a:ea typeface="Alice" pitchFamily="34" charset="-122"/>
                <a:cs typeface="Alice" pitchFamily="34" charset="-120"/>
              </a:rPr>
              <a:t>Volunteer Hours</a:t>
            </a:r>
            <a:endParaRPr lang="en-US" sz="1250" dirty="0"/>
          </a:p>
        </p:txBody>
      </p:sp>
      <p:sp>
        <p:nvSpPr>
          <p:cNvPr id="18" name="Text 16"/>
          <p:cNvSpPr/>
          <p:nvPr/>
        </p:nvSpPr>
        <p:spPr>
          <a:xfrm>
            <a:off x="6722790" y="4124846"/>
            <a:ext cx="1925092" cy="602531"/>
          </a:xfrm>
          <a:prstGeom prst="rect">
            <a:avLst/>
          </a:prstGeom>
          <a:noFill/>
          <a:ln/>
        </p:spPr>
        <p:txBody>
          <a:bodyPr wrap="square" lIns="0" tIns="0" rIns="0" bIns="0" rtlCol="0" anchor="t">
            <a:normAutofit/>
          </a:bodyPr>
          <a:lstStyle/>
          <a:p>
            <a:pPr algn="ctr" indent="0" marL="0">
              <a:lnSpc>
                <a:spcPct val="128000"/>
              </a:lnSpc>
              <a:buNone/>
            </a:pPr>
            <a:r>
              <a:rPr lang="en-US" sz="1000" dirty="0">
                <a:solidFill>
                  <a:srgbClr val="2C2821"/>
                </a:solidFill>
                <a:latin typeface="Lora" pitchFamily="34" charset="0"/>
                <a:ea typeface="Lora" pitchFamily="34" charset="-122"/>
                <a:cs typeface="Lora" pitchFamily="34" charset="-120"/>
              </a:rPr>
              <a:t>Contributed by dedicated community members who make it all possible</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15000" y="0"/>
            <a:ext cx="3429000" cy="5143500"/>
          </a:xfrm>
          <a:prstGeom prst="rect">
            <a:avLst/>
          </a:prstGeom>
        </p:spPr>
      </p:pic>
      <p:sp>
        <p:nvSpPr>
          <p:cNvPr id="3" name="Text 0"/>
          <p:cNvSpPr/>
          <p:nvPr/>
        </p:nvSpPr>
        <p:spPr>
          <a:xfrm>
            <a:off x="496119" y="424086"/>
            <a:ext cx="4722763" cy="872133"/>
          </a:xfrm>
          <a:prstGeom prst="rect">
            <a:avLst/>
          </a:prstGeom>
          <a:noFill/>
          <a:ln/>
        </p:spPr>
        <p:txBody>
          <a:bodyPr wrap="square" lIns="0" tIns="0" rIns="0" bIns="0" rtlCol="0" anchor="t">
            <a:normAutofit/>
          </a:bodyPr>
          <a:lstStyle/>
          <a:p>
            <a:pPr algn="l" indent="0" marL="0">
              <a:lnSpc>
                <a:spcPct val="104000"/>
              </a:lnSpc>
              <a:buNone/>
            </a:pPr>
            <a:r>
              <a:rPr lang="en-US" sz="2700" dirty="0">
                <a:solidFill>
                  <a:srgbClr val="482366"/>
                </a:solidFill>
                <a:latin typeface="Alice" pitchFamily="34" charset="0"/>
                <a:ea typeface="Alice" pitchFamily="34" charset="-122"/>
                <a:cs typeface="Alice" pitchFamily="34" charset="-120"/>
              </a:rPr>
              <a:t>Investing in Stability During Uncertainty</a:t>
            </a:r>
            <a:endParaRPr lang="en-US" sz="2700" dirty="0"/>
          </a:p>
        </p:txBody>
      </p:sp>
      <p:sp>
        <p:nvSpPr>
          <p:cNvPr id="4" name="Text 1"/>
          <p:cNvSpPr/>
          <p:nvPr/>
        </p:nvSpPr>
        <p:spPr>
          <a:xfrm>
            <a:off x="496119" y="1502271"/>
            <a:ext cx="4722763" cy="1261765"/>
          </a:xfrm>
          <a:prstGeom prst="rect">
            <a:avLst/>
          </a:prstGeom>
          <a:noFill/>
          <a:ln/>
        </p:spPr>
        <p:txBody>
          <a:bodyPr wrap="square" lIns="0" tIns="0" rIns="0" bIns="0" rtlCol="0" anchor="t">
            <a:normAutofit/>
          </a:bodyPr>
          <a:lstStyle/>
          <a:p>
            <a:pPr algn="l" indent="0" marL="0">
              <a:lnSpc>
                <a:spcPct val="132000"/>
              </a:lnSpc>
              <a:spcAft>
                <a:spcPts val="1200"/>
              </a:spcAft>
              <a:buNone/>
            </a:pPr>
            <a:r>
              <a:rPr lang="en-US" sz="1050" dirty="0">
                <a:solidFill>
                  <a:srgbClr val="2C2821"/>
                </a:solidFill>
                <a:latin typeface="Lora" pitchFamily="34" charset="0"/>
                <a:ea typeface="Lora" pitchFamily="34" charset="-122"/>
                <a:cs typeface="Lora" pitchFamily="34" charset="-120"/>
              </a:rPr>
              <a:t>This year required more than careful stewardship, it also required flexibility.</a:t>
            </a:r>
            <a:endParaRPr lang="en-US" sz="1050" dirty="0"/>
          </a:p>
          <a:p>
            <a:pPr algn="l" indent="0" marL="0">
              <a:lnSpc>
                <a:spcPct val="132000"/>
              </a:lnSpc>
              <a:buNone/>
            </a:pPr>
            <a:r>
              <a:rPr lang="en-US" sz="1050" dirty="0">
                <a:solidFill>
                  <a:srgbClr val="2C2821"/>
                </a:solidFill>
                <a:latin typeface="Lora" pitchFamily="34" charset="0"/>
                <a:ea typeface="Lora" pitchFamily="34" charset="-122"/>
                <a:cs typeface="Lora" pitchFamily="34" charset="-120"/>
              </a:rPr>
              <a:t>As donated food supply fluctuated and costs increased, financial support became even more critical. Contributions from individuals, events, grants, and government funding allowed us to:</a:t>
            </a:r>
            <a:endParaRPr lang="en-US" sz="1050" dirty="0"/>
          </a:p>
        </p:txBody>
      </p:sp>
      <p:sp>
        <p:nvSpPr>
          <p:cNvPr id="5" name="Text 2"/>
          <p:cNvSpPr/>
          <p:nvPr/>
        </p:nvSpPr>
        <p:spPr>
          <a:xfrm>
            <a:off x="496119" y="2918520"/>
            <a:ext cx="4722763" cy="981968"/>
          </a:xfrm>
          <a:prstGeom prst="rect">
            <a:avLst/>
          </a:prstGeom>
          <a:noFill/>
          <a:ln/>
        </p:spPr>
        <p:txBody>
          <a:bodyPr wrap="square" lIns="0" tIns="0" rIns="0" bIns="0" rtlCol="0" anchor="t">
            <a:normAutofit/>
          </a:bodyPr>
          <a:lstStyle/>
          <a:p>
            <a:pPr algn="l" marL="213360" indent="-213360">
              <a:lnSpc>
                <a:spcPct val="132000"/>
              </a:lnSpc>
              <a:buSzPct val="100000"/>
              <a:buChar char="•"/>
            </a:pPr>
            <a:r>
              <a:rPr lang="en-US" sz="1050" dirty="0">
                <a:solidFill>
                  <a:srgbClr val="2C2821"/>
                </a:solidFill>
                <a:latin typeface="Lora" pitchFamily="34" charset="0"/>
                <a:ea typeface="Lora" pitchFamily="34" charset="-122"/>
                <a:cs typeface="Lora" pitchFamily="34" charset="-120"/>
              </a:rPr>
              <a:t>Purchase food when our donated and government programs supply fell short</a:t>
            </a:r>
            <a:endParaRPr lang="en-US" sz="1050" dirty="0"/>
          </a:p>
          <a:p>
            <a:pPr algn="l" marL="213360" indent="-213360">
              <a:lnSpc>
                <a:spcPct val="132000"/>
              </a:lnSpc>
              <a:buSzPct val="100000"/>
              <a:buChar char="•"/>
            </a:pPr>
            <a:r>
              <a:rPr lang="en-US" sz="1050" dirty="0">
                <a:solidFill>
                  <a:srgbClr val="2C2821"/>
                </a:solidFill>
                <a:latin typeface="Lora" pitchFamily="34" charset="0"/>
                <a:ea typeface="Lora" pitchFamily="34" charset="-122"/>
                <a:cs typeface="Lora" pitchFamily="34" charset="-120"/>
              </a:rPr>
              <a:t>Maintain consistent distributions despite canceled loads</a:t>
            </a:r>
            <a:endParaRPr lang="en-US" sz="1050" dirty="0"/>
          </a:p>
          <a:p>
            <a:pPr algn="l" marL="213360" indent="-213360">
              <a:lnSpc>
                <a:spcPct val="132000"/>
              </a:lnSpc>
              <a:buSzPct val="100000"/>
              <a:buChar char="•"/>
            </a:pPr>
            <a:r>
              <a:rPr lang="en-US" sz="1050" dirty="0">
                <a:solidFill>
                  <a:srgbClr val="2C2821"/>
                </a:solidFill>
                <a:latin typeface="Lora" pitchFamily="34" charset="0"/>
                <a:ea typeface="Lora" pitchFamily="34" charset="-122"/>
                <a:cs typeface="Lora" pitchFamily="34" charset="-120"/>
              </a:rPr>
              <a:t>Support partner agencies facing increased demand</a:t>
            </a:r>
            <a:endParaRPr lang="en-US" sz="1050" dirty="0"/>
          </a:p>
        </p:txBody>
      </p:sp>
      <p:sp>
        <p:nvSpPr>
          <p:cNvPr id="6" name="Text 3"/>
          <p:cNvSpPr/>
          <p:nvPr/>
        </p:nvSpPr>
        <p:spPr>
          <a:xfrm>
            <a:off x="496119" y="4054971"/>
            <a:ext cx="4722763" cy="664369"/>
          </a:xfrm>
          <a:prstGeom prst="rect">
            <a:avLst/>
          </a:prstGeom>
          <a:noFill/>
          <a:ln/>
        </p:spPr>
        <p:txBody>
          <a:bodyPr wrap="square" lIns="0" tIns="0" rIns="0" bIns="0" rtlCol="0" anchor="t">
            <a:normAutofit/>
          </a:bodyPr>
          <a:lstStyle/>
          <a:p>
            <a:pPr algn="l" indent="0" marL="0">
              <a:lnSpc>
                <a:spcPct val="132000"/>
              </a:lnSpc>
              <a:buNone/>
            </a:pPr>
            <a:r>
              <a:rPr lang="en-US" sz="1050" dirty="0">
                <a:solidFill>
                  <a:srgbClr val="2C2821"/>
                </a:solidFill>
                <a:latin typeface="Lora" pitchFamily="34" charset="0"/>
                <a:ea typeface="Lora" pitchFamily="34" charset="-122"/>
                <a:cs typeface="Lora" pitchFamily="34" charset="-120"/>
              </a:rPr>
              <a:t>Every dollar became more powerful this year, helping us respond to challenges in real time while continuing to serve our community without interruption.</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6119" y="401613"/>
            <a:ext cx="8151763" cy="179933"/>
          </a:xfrm>
          <a:prstGeom prst="rect">
            <a:avLst/>
          </a:prstGeom>
          <a:noFill/>
          <a:ln/>
        </p:spPr>
        <p:txBody>
          <a:bodyPr wrap="none" lIns="0" tIns="0" rIns="0" bIns="0" rtlCol="0" anchor="t"/>
          <a:lstStyle/>
          <a:p>
            <a:pPr algn="l" indent="0" marL="0">
              <a:lnSpc>
                <a:spcPct val="104000"/>
              </a:lnSpc>
              <a:buNone/>
            </a:pPr>
            <a:r>
              <a:rPr lang="en-US" sz="1100" dirty="0">
                <a:solidFill>
                  <a:srgbClr val="482366"/>
                </a:solidFill>
                <a:latin typeface="Alice" pitchFamily="34" charset="0"/>
                <a:ea typeface="Alice" pitchFamily="34" charset="-122"/>
                <a:cs typeface="Alice" pitchFamily="34" charset="-120"/>
              </a:rPr>
              <a:t>Second Harvest Food Bank — 2025</a:t>
            </a:r>
            <a:endParaRPr lang="en-US" sz="1100" dirty="0"/>
          </a:p>
        </p:txBody>
      </p:sp>
      <p:sp>
        <p:nvSpPr>
          <p:cNvPr id="3" name="Text 1"/>
          <p:cNvSpPr/>
          <p:nvPr/>
        </p:nvSpPr>
        <p:spPr>
          <a:xfrm>
            <a:off x="496119" y="618976"/>
            <a:ext cx="8151763" cy="359941"/>
          </a:xfrm>
          <a:prstGeom prst="rect">
            <a:avLst/>
          </a:prstGeom>
          <a:noFill/>
          <a:ln/>
        </p:spPr>
        <p:txBody>
          <a:bodyPr wrap="none" lIns="0" tIns="0" rIns="0" bIns="0" rtlCol="0" anchor="t"/>
          <a:lstStyle/>
          <a:p>
            <a:pPr algn="l" indent="0" marL="0">
              <a:lnSpc>
                <a:spcPct val="104000"/>
              </a:lnSpc>
              <a:buNone/>
            </a:pPr>
            <a:r>
              <a:rPr lang="en-US" sz="2250" dirty="0">
                <a:solidFill>
                  <a:srgbClr val="482366"/>
                </a:solidFill>
                <a:latin typeface="Alice" pitchFamily="34" charset="0"/>
                <a:ea typeface="Alice" pitchFamily="34" charset="-122"/>
                <a:cs typeface="Alice" pitchFamily="34" charset="-120"/>
              </a:rPr>
              <a:t>Financial Overview: Investing in Our Mission</a:t>
            </a:r>
            <a:endParaRPr lang="en-US" sz="2250" dirty="0"/>
          </a:p>
        </p:txBody>
      </p:sp>
      <p:sp>
        <p:nvSpPr>
          <p:cNvPr id="4" name="Text 2"/>
          <p:cNvSpPr/>
          <p:nvPr/>
        </p:nvSpPr>
        <p:spPr>
          <a:xfrm>
            <a:off x="496119" y="1203424"/>
            <a:ext cx="4814218" cy="166985"/>
          </a:xfrm>
          <a:prstGeom prst="rect">
            <a:avLst/>
          </a:prstGeom>
          <a:noFill/>
          <a:ln/>
        </p:spPr>
        <p:txBody>
          <a:bodyPr wrap="none" lIns="0" tIns="0" rIns="0" bIns="0" rtlCol="0" anchor="t"/>
          <a:lstStyle/>
          <a:p>
            <a:pPr algn="l" indent="0" marL="0">
              <a:lnSpc>
                <a:spcPct val="121000"/>
              </a:lnSpc>
              <a:buNone/>
            </a:pPr>
            <a:r>
              <a:rPr lang="en-US" sz="900" b="1" dirty="0">
                <a:solidFill>
                  <a:srgbClr val="2C2821"/>
                </a:solidFill>
                <a:latin typeface="Lora Bold" pitchFamily="34" charset="0"/>
                <a:ea typeface="Lora Bold" pitchFamily="34" charset="-122"/>
                <a:cs typeface="Lora Bold" pitchFamily="34" charset="-120"/>
              </a:rPr>
              <a:t>Revenue: $12,783,039</a:t>
            </a:r>
            <a:pPr algn="l" indent="0" marL="0">
              <a:lnSpc>
                <a:spcPct val="121000"/>
              </a:lnSpc>
              <a:buNone/>
            </a:pPr>
            <a:r>
              <a:rPr lang="en-US" sz="900" dirty="0">
                <a:solidFill>
                  <a:srgbClr val="2C2821"/>
                </a:solidFill>
                <a:latin typeface="Lora" pitchFamily="34" charset="0"/>
                <a:ea typeface="Lora" pitchFamily="34" charset="-122"/>
                <a:cs typeface="Lora" pitchFamily="34" charset="-120"/>
              </a:rPr>
              <a:t>*</a:t>
            </a:r>
            <a:endParaRPr lang="en-US" sz="900" dirty="0"/>
          </a:p>
        </p:txBody>
      </p:sp>
      <p:pic>
        <p:nvPicPr>
          <p:cNvPr id="5" name="Image 0" descr="preencoded.png">    </p:cNvPr>
          <p:cNvPicPr>
            <a:picLocks noChangeAspect="1"/>
          </p:cNvPicPr>
          <p:nvPr/>
        </p:nvPicPr>
        <p:blipFill>
          <a:blip r:embed="rId1"/>
          <a:stretch>
            <a:fillRect/>
          </a:stretch>
        </p:blipFill>
        <p:spPr>
          <a:xfrm>
            <a:off x="496119" y="1475631"/>
            <a:ext cx="3135585" cy="1433364"/>
          </a:xfrm>
          <a:prstGeom prst="rect">
            <a:avLst/>
          </a:prstGeom>
        </p:spPr>
      </p:pic>
      <p:sp>
        <p:nvSpPr>
          <p:cNvPr id="6" name="Text 3"/>
          <p:cNvSpPr/>
          <p:nvPr/>
        </p:nvSpPr>
        <p:spPr>
          <a:xfrm>
            <a:off x="496119" y="3014216"/>
            <a:ext cx="4814218" cy="166985"/>
          </a:xfrm>
          <a:prstGeom prst="rect">
            <a:avLst/>
          </a:prstGeom>
          <a:noFill/>
          <a:ln/>
        </p:spPr>
        <p:txBody>
          <a:bodyPr wrap="none" lIns="0" tIns="0" rIns="0" bIns="0" rtlCol="0" anchor="t"/>
          <a:lstStyle/>
          <a:p>
            <a:pPr algn="l" indent="0" marL="0">
              <a:lnSpc>
                <a:spcPct val="121000"/>
              </a:lnSpc>
              <a:buNone/>
            </a:pPr>
            <a:r>
              <a:rPr lang="en-US" sz="900" b="1" dirty="0">
                <a:solidFill>
                  <a:srgbClr val="2C2821"/>
                </a:solidFill>
                <a:latin typeface="Lora Bold" pitchFamily="34" charset="0"/>
                <a:ea typeface="Lora Bold" pitchFamily="34" charset="-122"/>
                <a:cs typeface="Lora Bold" pitchFamily="34" charset="-120"/>
              </a:rPr>
              <a:t>Expenses: $12,369,428</a:t>
            </a:r>
            <a:pPr algn="l" indent="0" marL="0">
              <a:lnSpc>
                <a:spcPct val="121000"/>
              </a:lnSpc>
              <a:buNone/>
            </a:pPr>
            <a:r>
              <a:rPr lang="en-US" sz="900" dirty="0">
                <a:solidFill>
                  <a:srgbClr val="2C2821"/>
                </a:solidFill>
                <a:latin typeface="Lora" pitchFamily="34" charset="0"/>
                <a:ea typeface="Lora" pitchFamily="34" charset="-122"/>
                <a:cs typeface="Lora" pitchFamily="34" charset="-120"/>
              </a:rPr>
              <a:t>*</a:t>
            </a:r>
            <a:endParaRPr lang="en-US" sz="900" dirty="0"/>
          </a:p>
        </p:txBody>
      </p:sp>
      <p:pic>
        <p:nvPicPr>
          <p:cNvPr id="7" name="Image 1" descr="preencoded.png">    </p:cNvPr>
          <p:cNvPicPr>
            <a:picLocks noChangeAspect="1"/>
          </p:cNvPicPr>
          <p:nvPr/>
        </p:nvPicPr>
        <p:blipFill>
          <a:blip r:embed="rId2"/>
          <a:stretch>
            <a:fillRect/>
          </a:stretch>
        </p:blipFill>
        <p:spPr>
          <a:xfrm>
            <a:off x="496119" y="3286423"/>
            <a:ext cx="3045991" cy="1350169"/>
          </a:xfrm>
          <a:prstGeom prst="rect">
            <a:avLst/>
          </a:prstGeom>
        </p:spPr>
      </p:pic>
      <p:sp>
        <p:nvSpPr>
          <p:cNvPr id="8" name="Text 4"/>
          <p:cNvSpPr/>
          <p:nvPr/>
        </p:nvSpPr>
        <p:spPr>
          <a:xfrm>
            <a:off x="5138886" y="1212800"/>
            <a:ext cx="3513683" cy="287982"/>
          </a:xfrm>
          <a:prstGeom prst="rect">
            <a:avLst/>
          </a:prstGeom>
          <a:noFill/>
          <a:ln/>
        </p:spPr>
        <p:txBody>
          <a:bodyPr wrap="none" lIns="0" tIns="0" rIns="0" bIns="0" rtlCol="0" anchor="t"/>
          <a:lstStyle/>
          <a:p>
            <a:pPr algn="l" indent="0" marL="0">
              <a:lnSpc>
                <a:spcPct val="104000"/>
              </a:lnSpc>
              <a:buNone/>
            </a:pPr>
            <a:r>
              <a:rPr lang="en-US" sz="1800" dirty="0">
                <a:solidFill>
                  <a:srgbClr val="482366"/>
                </a:solidFill>
                <a:latin typeface="Alice" pitchFamily="34" charset="0"/>
                <a:ea typeface="Alice" pitchFamily="34" charset="-122"/>
                <a:cs typeface="Alice" pitchFamily="34" charset="-120"/>
              </a:rPr>
              <a:t>Where Every Dollar Goes</a:t>
            </a:r>
            <a:endParaRPr lang="en-US" sz="1800" dirty="0"/>
          </a:p>
        </p:txBody>
      </p:sp>
      <p:sp>
        <p:nvSpPr>
          <p:cNvPr id="9" name="Shape 5"/>
          <p:cNvSpPr/>
          <p:nvPr/>
        </p:nvSpPr>
        <p:spPr>
          <a:xfrm>
            <a:off x="5138886" y="1606004"/>
            <a:ext cx="1710035" cy="1213172"/>
          </a:xfrm>
          <a:prstGeom prst="roundRect">
            <a:avLst>
              <a:gd name="adj" fmla="val 1424"/>
            </a:avLst>
          </a:prstGeom>
          <a:solidFill>
            <a:srgbClr val="FCFBF8"/>
          </a:solidFill>
          <a:ln w="14288">
            <a:solidFill>
              <a:srgbClr val="D6D3CC"/>
            </a:solidFill>
            <a:prstDash val="solid"/>
          </a:ln>
        </p:spPr>
      </p:sp>
      <p:sp>
        <p:nvSpPr>
          <p:cNvPr id="10" name="Text 6"/>
          <p:cNvSpPr/>
          <p:nvPr/>
        </p:nvSpPr>
        <p:spPr>
          <a:xfrm>
            <a:off x="5268292" y="1735410"/>
            <a:ext cx="1451223" cy="359866"/>
          </a:xfrm>
          <a:prstGeom prst="rect">
            <a:avLst/>
          </a:prstGeom>
          <a:noFill/>
          <a:ln/>
        </p:spPr>
        <p:txBody>
          <a:bodyPr wrap="square" lIns="0" tIns="0" rIns="0" bIns="0" rtlCol="0" anchor="t">
            <a:normAutofit/>
          </a:bodyPr>
          <a:lstStyle/>
          <a:p>
            <a:pPr algn="l" indent="0" marL="0">
              <a:lnSpc>
                <a:spcPct val="104000"/>
              </a:lnSpc>
              <a:buNone/>
            </a:pPr>
            <a:r>
              <a:rPr lang="en-US" sz="1100" dirty="0">
                <a:solidFill>
                  <a:srgbClr val="2C2821"/>
                </a:solidFill>
                <a:latin typeface="Alice" pitchFamily="34" charset="0"/>
                <a:ea typeface="Alice" pitchFamily="34" charset="-122"/>
                <a:cs typeface="Alice" pitchFamily="34" charset="-120"/>
              </a:rPr>
              <a:t>Program Services — 88%</a:t>
            </a:r>
            <a:endParaRPr lang="en-US" sz="1100" dirty="0"/>
          </a:p>
        </p:txBody>
      </p:sp>
      <p:sp>
        <p:nvSpPr>
          <p:cNvPr id="11" name="Text 7"/>
          <p:cNvSpPr/>
          <p:nvPr/>
        </p:nvSpPr>
        <p:spPr>
          <a:xfrm>
            <a:off x="5268292" y="2188815"/>
            <a:ext cx="1451223" cy="500955"/>
          </a:xfrm>
          <a:prstGeom prst="rect">
            <a:avLst/>
          </a:prstGeom>
          <a:noFill/>
          <a:ln/>
        </p:spPr>
        <p:txBody>
          <a:bodyPr wrap="square" lIns="0" tIns="0" rIns="0" bIns="0" rtlCol="0" anchor="t">
            <a:normAutofit/>
          </a:bodyPr>
          <a:lstStyle/>
          <a:p>
            <a:pPr algn="l" indent="0" marL="0">
              <a:lnSpc>
                <a:spcPct val="121000"/>
              </a:lnSpc>
              <a:buNone/>
            </a:pPr>
            <a:r>
              <a:rPr lang="en-US" sz="900" dirty="0">
                <a:solidFill>
                  <a:srgbClr val="2C2821"/>
                </a:solidFill>
                <a:latin typeface="Lora" pitchFamily="34" charset="0"/>
                <a:ea typeface="Lora" pitchFamily="34" charset="-122"/>
                <a:cs typeface="Lora" pitchFamily="34" charset="-120"/>
              </a:rPr>
              <a:t>Direct food procurement, distribution, and community programs</a:t>
            </a:r>
            <a:endParaRPr lang="en-US" sz="900" dirty="0"/>
          </a:p>
        </p:txBody>
      </p:sp>
      <p:sp>
        <p:nvSpPr>
          <p:cNvPr id="12" name="Shape 8"/>
          <p:cNvSpPr/>
          <p:nvPr/>
        </p:nvSpPr>
        <p:spPr>
          <a:xfrm>
            <a:off x="6942460" y="1606004"/>
            <a:ext cx="1710110" cy="1213172"/>
          </a:xfrm>
          <a:prstGeom prst="roundRect">
            <a:avLst>
              <a:gd name="adj" fmla="val 1424"/>
            </a:avLst>
          </a:prstGeom>
          <a:solidFill>
            <a:srgbClr val="FCFBF8"/>
          </a:solidFill>
          <a:ln w="14288">
            <a:solidFill>
              <a:srgbClr val="D6D3CC"/>
            </a:solidFill>
            <a:prstDash val="solid"/>
          </a:ln>
        </p:spPr>
      </p:sp>
      <p:sp>
        <p:nvSpPr>
          <p:cNvPr id="13" name="Text 9"/>
          <p:cNvSpPr/>
          <p:nvPr/>
        </p:nvSpPr>
        <p:spPr>
          <a:xfrm>
            <a:off x="7071866" y="1735410"/>
            <a:ext cx="1451297" cy="179933"/>
          </a:xfrm>
          <a:prstGeom prst="rect">
            <a:avLst/>
          </a:prstGeom>
          <a:noFill/>
          <a:ln/>
        </p:spPr>
        <p:txBody>
          <a:bodyPr wrap="none" lIns="0" tIns="0" rIns="0" bIns="0" rtlCol="0" anchor="t"/>
          <a:lstStyle/>
          <a:p>
            <a:pPr algn="l" indent="0" marL="0">
              <a:lnSpc>
                <a:spcPct val="104000"/>
              </a:lnSpc>
              <a:buNone/>
            </a:pPr>
            <a:r>
              <a:rPr lang="en-US" sz="1100" dirty="0">
                <a:solidFill>
                  <a:srgbClr val="2C2821"/>
                </a:solidFill>
                <a:latin typeface="Alice" pitchFamily="34" charset="0"/>
                <a:ea typeface="Alice" pitchFamily="34" charset="-122"/>
                <a:cs typeface="Alice" pitchFamily="34" charset="-120"/>
              </a:rPr>
              <a:t>Administrative — 12%</a:t>
            </a:r>
            <a:endParaRPr lang="en-US" sz="1100" dirty="0"/>
          </a:p>
        </p:txBody>
      </p:sp>
      <p:sp>
        <p:nvSpPr>
          <p:cNvPr id="14" name="Text 10"/>
          <p:cNvSpPr/>
          <p:nvPr/>
        </p:nvSpPr>
        <p:spPr>
          <a:xfrm>
            <a:off x="7071866" y="2008882"/>
            <a:ext cx="1451297" cy="333970"/>
          </a:xfrm>
          <a:prstGeom prst="rect">
            <a:avLst/>
          </a:prstGeom>
          <a:noFill/>
          <a:ln/>
        </p:spPr>
        <p:txBody>
          <a:bodyPr wrap="square" lIns="0" tIns="0" rIns="0" bIns="0" rtlCol="0" anchor="t">
            <a:normAutofit/>
          </a:bodyPr>
          <a:lstStyle/>
          <a:p>
            <a:pPr algn="l" indent="0" marL="0">
              <a:lnSpc>
                <a:spcPct val="121000"/>
              </a:lnSpc>
              <a:buNone/>
            </a:pPr>
            <a:r>
              <a:rPr lang="en-US" sz="900" dirty="0">
                <a:solidFill>
                  <a:srgbClr val="2C2821"/>
                </a:solidFill>
                <a:latin typeface="Lora" pitchFamily="34" charset="0"/>
                <a:ea typeface="Lora" pitchFamily="34" charset="-122"/>
                <a:cs typeface="Lora" pitchFamily="34" charset="-120"/>
              </a:rPr>
              <a:t>Operations, staffing, and fundraising</a:t>
            </a:r>
            <a:endParaRPr lang="en-US" sz="900" dirty="0"/>
          </a:p>
        </p:txBody>
      </p:sp>
      <p:sp>
        <p:nvSpPr>
          <p:cNvPr id="15" name="Shape 11"/>
          <p:cNvSpPr/>
          <p:nvPr/>
        </p:nvSpPr>
        <p:spPr>
          <a:xfrm>
            <a:off x="5138886" y="2924398"/>
            <a:ext cx="3513683" cy="559743"/>
          </a:xfrm>
          <a:prstGeom prst="roundRect">
            <a:avLst>
              <a:gd name="adj" fmla="val 3087"/>
            </a:avLst>
          </a:prstGeom>
          <a:solidFill>
            <a:srgbClr val="FCEC99"/>
          </a:solidFill>
          <a:ln/>
        </p:spPr>
      </p:sp>
      <p:pic>
        <p:nvPicPr>
          <p:cNvPr id="16" name="Image 2" descr="preencoded.png">    </p:cNvPr>
          <p:cNvPicPr>
            <a:picLocks noChangeAspect="1"/>
          </p:cNvPicPr>
          <p:nvPr/>
        </p:nvPicPr>
        <p:blipFill>
          <a:blip r:embed="rId3"/>
          <a:stretch>
            <a:fillRect/>
          </a:stretch>
        </p:blipFill>
        <p:spPr>
          <a:xfrm>
            <a:off x="5254005" y="3091309"/>
            <a:ext cx="143917" cy="115119"/>
          </a:xfrm>
          <a:prstGeom prst="rect">
            <a:avLst/>
          </a:prstGeom>
        </p:spPr>
      </p:pic>
      <p:sp>
        <p:nvSpPr>
          <p:cNvPr id="17" name="Text 12"/>
          <p:cNvSpPr/>
          <p:nvPr/>
        </p:nvSpPr>
        <p:spPr>
          <a:xfrm>
            <a:off x="5513040" y="3037284"/>
            <a:ext cx="3024411" cy="333970"/>
          </a:xfrm>
          <a:prstGeom prst="rect">
            <a:avLst/>
          </a:prstGeom>
          <a:noFill/>
          <a:ln/>
        </p:spPr>
        <p:txBody>
          <a:bodyPr wrap="square" lIns="0" tIns="0" rIns="0" bIns="0" rtlCol="0" anchor="t">
            <a:normAutofit/>
          </a:bodyPr>
          <a:lstStyle/>
          <a:p>
            <a:pPr algn="l" indent="0" marL="0">
              <a:lnSpc>
                <a:spcPct val="121000"/>
              </a:lnSpc>
              <a:buNone/>
            </a:pPr>
            <a:r>
              <a:rPr lang="en-US" sz="900" b="1" dirty="0">
                <a:solidFill>
                  <a:srgbClr val="000000"/>
                </a:solidFill>
                <a:latin typeface="Lora Bold" pitchFamily="34" charset="0"/>
                <a:ea typeface="Lora Bold" pitchFamily="34" charset="-122"/>
                <a:cs typeface="Lora Bold" pitchFamily="34" charset="-120"/>
              </a:rPr>
              <a:t>88 cents of every dollar</a:t>
            </a:r>
            <a:pPr algn="l" indent="0" marL="0">
              <a:lnSpc>
                <a:spcPct val="121000"/>
              </a:lnSpc>
              <a:buNone/>
            </a:pPr>
            <a:r>
              <a:rPr lang="en-US" sz="900" dirty="0">
                <a:solidFill>
                  <a:srgbClr val="000000"/>
                </a:solidFill>
                <a:latin typeface="Lora" pitchFamily="34" charset="0"/>
                <a:ea typeface="Lora" pitchFamily="34" charset="-122"/>
                <a:cs typeface="Lora" pitchFamily="34" charset="-120"/>
              </a:rPr>
              <a:t> goes directly to serving our neighbors in need.</a:t>
            </a:r>
            <a:endParaRPr lang="en-US" sz="900" dirty="0"/>
          </a:p>
        </p:txBody>
      </p:sp>
      <p:sp>
        <p:nvSpPr>
          <p:cNvPr id="18" name="Text 13"/>
          <p:cNvSpPr/>
          <p:nvPr/>
        </p:nvSpPr>
        <p:spPr>
          <a:xfrm>
            <a:off x="5138886" y="3589362"/>
            <a:ext cx="3970883" cy="133573"/>
          </a:xfrm>
          <a:prstGeom prst="rect">
            <a:avLst/>
          </a:prstGeom>
          <a:noFill/>
          <a:ln/>
        </p:spPr>
        <p:txBody>
          <a:bodyPr wrap="none" lIns="0" tIns="0" rIns="0" bIns="0" rtlCol="0" anchor="t"/>
          <a:lstStyle/>
          <a:p>
            <a:pPr algn="l" indent="0" marL="0">
              <a:lnSpc>
                <a:spcPct val="121000"/>
              </a:lnSpc>
              <a:buNone/>
            </a:pPr>
            <a:r>
              <a:rPr lang="en-US" sz="700" dirty="0">
                <a:solidFill>
                  <a:srgbClr val="2C2821"/>
                </a:solidFill>
                <a:latin typeface="Lora" pitchFamily="34" charset="0"/>
                <a:ea typeface="Lora" pitchFamily="34" charset="-122"/>
                <a:cs typeface="Lora" pitchFamily="34" charset="-120"/>
              </a:rPr>
              <a:t>*Unaudited financials</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15000" y="0"/>
            <a:ext cx="3429000" cy="5143500"/>
          </a:xfrm>
          <a:prstGeom prst="rect">
            <a:avLst/>
          </a:prstGeom>
        </p:spPr>
      </p:pic>
      <p:sp>
        <p:nvSpPr>
          <p:cNvPr id="3" name="Text 0"/>
          <p:cNvSpPr/>
          <p:nvPr/>
        </p:nvSpPr>
        <p:spPr>
          <a:xfrm>
            <a:off x="496119" y="434578"/>
            <a:ext cx="4722763" cy="218033"/>
          </a:xfrm>
          <a:prstGeom prst="rect">
            <a:avLst/>
          </a:prstGeom>
          <a:noFill/>
          <a:ln/>
        </p:spPr>
        <p:txBody>
          <a:bodyPr wrap="none" lIns="0" tIns="0" rIns="0" bIns="0" rtlCol="0" anchor="t"/>
          <a:lstStyle/>
          <a:p>
            <a:pPr algn="l" indent="0" marL="0">
              <a:lnSpc>
                <a:spcPct val="104000"/>
              </a:lnSpc>
              <a:buNone/>
            </a:pPr>
            <a:r>
              <a:rPr lang="en-US" sz="1350" dirty="0">
                <a:solidFill>
                  <a:srgbClr val="482366"/>
                </a:solidFill>
                <a:latin typeface="Alice" pitchFamily="34" charset="0"/>
                <a:ea typeface="Alice" pitchFamily="34" charset="-122"/>
                <a:cs typeface="Alice" pitchFamily="34" charset="-120"/>
              </a:rPr>
              <a:t>Looking Ahead</a:t>
            </a:r>
            <a:endParaRPr lang="en-US" sz="1350" dirty="0"/>
          </a:p>
        </p:txBody>
      </p:sp>
      <p:sp>
        <p:nvSpPr>
          <p:cNvPr id="4" name="Text 1"/>
          <p:cNvSpPr/>
          <p:nvPr/>
        </p:nvSpPr>
        <p:spPr>
          <a:xfrm>
            <a:off x="496119" y="707529"/>
            <a:ext cx="4722763" cy="872133"/>
          </a:xfrm>
          <a:prstGeom prst="rect">
            <a:avLst/>
          </a:prstGeom>
          <a:noFill/>
          <a:ln/>
        </p:spPr>
        <p:txBody>
          <a:bodyPr wrap="square" lIns="0" tIns="0" rIns="0" bIns="0" rtlCol="0" anchor="t">
            <a:normAutofit/>
          </a:bodyPr>
          <a:lstStyle/>
          <a:p>
            <a:pPr algn="l" indent="0" marL="0">
              <a:lnSpc>
                <a:spcPct val="104000"/>
              </a:lnSpc>
              <a:buNone/>
            </a:pPr>
            <a:r>
              <a:rPr lang="en-US" sz="2700" dirty="0">
                <a:solidFill>
                  <a:srgbClr val="482366"/>
                </a:solidFill>
                <a:latin typeface="Alice" pitchFamily="34" charset="0"/>
                <a:ea typeface="Alice" pitchFamily="34" charset="-122"/>
                <a:cs typeface="Alice" pitchFamily="34" charset="-120"/>
              </a:rPr>
              <a:t>Our Commitment to a Food-Secure Future</a:t>
            </a:r>
            <a:endParaRPr lang="en-US" sz="2700" dirty="0"/>
          </a:p>
        </p:txBody>
      </p:sp>
      <p:pic>
        <p:nvPicPr>
          <p:cNvPr id="5"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119" y="1785714"/>
            <a:ext cx="279053" cy="279053"/>
          </a:xfrm>
          <a:prstGeom prst="rect">
            <a:avLst/>
          </a:prstGeom>
        </p:spPr>
      </p:pic>
      <p:sp>
        <p:nvSpPr>
          <p:cNvPr id="6" name="Text 2"/>
          <p:cNvSpPr/>
          <p:nvPr/>
        </p:nvSpPr>
        <p:spPr>
          <a:xfrm>
            <a:off x="946845" y="1833637"/>
            <a:ext cx="4272037" cy="218033"/>
          </a:xfrm>
          <a:prstGeom prst="rect">
            <a:avLst/>
          </a:prstGeom>
          <a:noFill/>
          <a:ln/>
        </p:spPr>
        <p:txBody>
          <a:bodyPr wrap="none" lIns="0" tIns="0" rIns="0" bIns="0" rtlCol="0" anchor="t"/>
          <a:lstStyle/>
          <a:p>
            <a:pPr algn="l" indent="0" marL="0">
              <a:lnSpc>
                <a:spcPct val="104000"/>
              </a:lnSpc>
              <a:buNone/>
            </a:pPr>
            <a:r>
              <a:rPr lang="en-US" sz="1350" dirty="0">
                <a:solidFill>
                  <a:srgbClr val="2C2821"/>
                </a:solidFill>
                <a:latin typeface="Alice" pitchFamily="34" charset="0"/>
                <a:ea typeface="Alice" pitchFamily="34" charset="-122"/>
                <a:cs typeface="Alice" pitchFamily="34" charset="-120"/>
              </a:rPr>
              <a:t>Expanding Reach</a:t>
            </a:r>
            <a:endParaRPr lang="en-US" sz="1350" dirty="0"/>
          </a:p>
        </p:txBody>
      </p:sp>
      <p:sp>
        <p:nvSpPr>
          <p:cNvPr id="7" name="Text 3"/>
          <p:cNvSpPr/>
          <p:nvPr/>
        </p:nvSpPr>
        <p:spPr>
          <a:xfrm>
            <a:off x="946845" y="2134046"/>
            <a:ext cx="4272037" cy="442913"/>
          </a:xfrm>
          <a:prstGeom prst="rect">
            <a:avLst/>
          </a:prstGeom>
          <a:noFill/>
          <a:ln/>
        </p:spPr>
        <p:txBody>
          <a:bodyPr wrap="square" lIns="0" tIns="0" rIns="0" bIns="0" rtlCol="0" anchor="t">
            <a:normAutofit/>
          </a:bodyPr>
          <a:lstStyle/>
          <a:p>
            <a:pPr algn="l" indent="0" marL="0">
              <a:lnSpc>
                <a:spcPct val="132000"/>
              </a:lnSpc>
              <a:buNone/>
            </a:pPr>
            <a:r>
              <a:rPr lang="en-US" sz="1050" dirty="0">
                <a:solidFill>
                  <a:srgbClr val="2C2821"/>
                </a:solidFill>
                <a:latin typeface="Lora" pitchFamily="34" charset="0"/>
                <a:ea typeface="Lora" pitchFamily="34" charset="-122"/>
                <a:cs typeface="Lora" pitchFamily="34" charset="-120"/>
              </a:rPr>
              <a:t>Bringing our mobile distributions to underserved areas in our rural communities</a:t>
            </a:r>
            <a:endParaRPr lang="en-US" sz="1050" dirty="0"/>
          </a:p>
        </p:txBody>
      </p:sp>
      <p:pic>
        <p:nvPicPr>
          <p:cNvPr id="8"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119" y="2851696"/>
            <a:ext cx="279053" cy="279053"/>
          </a:xfrm>
          <a:prstGeom prst="rect">
            <a:avLst/>
          </a:prstGeom>
        </p:spPr>
      </p:pic>
      <p:sp>
        <p:nvSpPr>
          <p:cNvPr id="9" name="Text 4"/>
          <p:cNvSpPr/>
          <p:nvPr/>
        </p:nvSpPr>
        <p:spPr>
          <a:xfrm>
            <a:off x="946845" y="2899618"/>
            <a:ext cx="4272037" cy="218033"/>
          </a:xfrm>
          <a:prstGeom prst="rect">
            <a:avLst/>
          </a:prstGeom>
          <a:noFill/>
          <a:ln/>
        </p:spPr>
        <p:txBody>
          <a:bodyPr wrap="none" lIns="0" tIns="0" rIns="0" bIns="0" rtlCol="0" anchor="t"/>
          <a:lstStyle/>
          <a:p>
            <a:pPr algn="l" indent="0" marL="0">
              <a:lnSpc>
                <a:spcPct val="104000"/>
              </a:lnSpc>
              <a:buNone/>
            </a:pPr>
            <a:r>
              <a:rPr lang="en-US" sz="1350" dirty="0">
                <a:solidFill>
                  <a:srgbClr val="2C2821"/>
                </a:solidFill>
                <a:latin typeface="Alice" pitchFamily="34" charset="0"/>
                <a:ea typeface="Alice" pitchFamily="34" charset="-122"/>
                <a:cs typeface="Alice" pitchFamily="34" charset="-120"/>
              </a:rPr>
              <a:t>Deepening Partnerships</a:t>
            </a:r>
            <a:endParaRPr lang="en-US" sz="1350" dirty="0"/>
          </a:p>
        </p:txBody>
      </p:sp>
      <p:sp>
        <p:nvSpPr>
          <p:cNvPr id="10" name="Text 5"/>
          <p:cNvSpPr/>
          <p:nvPr/>
        </p:nvSpPr>
        <p:spPr>
          <a:xfrm>
            <a:off x="946845" y="3200028"/>
            <a:ext cx="4272037" cy="442913"/>
          </a:xfrm>
          <a:prstGeom prst="rect">
            <a:avLst/>
          </a:prstGeom>
          <a:noFill/>
          <a:ln/>
        </p:spPr>
        <p:txBody>
          <a:bodyPr wrap="square" lIns="0" tIns="0" rIns="0" bIns="0" rtlCol="0" anchor="t">
            <a:normAutofit/>
          </a:bodyPr>
          <a:lstStyle/>
          <a:p>
            <a:pPr algn="l" indent="0" marL="0">
              <a:lnSpc>
                <a:spcPct val="132000"/>
              </a:lnSpc>
              <a:buNone/>
            </a:pPr>
            <a:r>
              <a:rPr lang="en-US" sz="1050" dirty="0">
                <a:solidFill>
                  <a:srgbClr val="2C2821"/>
                </a:solidFill>
                <a:latin typeface="Lora" pitchFamily="34" charset="0"/>
                <a:ea typeface="Lora" pitchFamily="34" charset="-122"/>
                <a:cs typeface="Lora" pitchFamily="34" charset="-120"/>
              </a:rPr>
              <a:t>Growing our partner agency network and investing in shared resources to strengthen the entire hunger-relief ecosystem</a:t>
            </a:r>
            <a:endParaRPr lang="en-US" sz="1050" dirty="0"/>
          </a:p>
        </p:txBody>
      </p:sp>
      <p:pic>
        <p:nvPicPr>
          <p:cNvPr id="11"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6119" y="3917677"/>
            <a:ext cx="279053" cy="279053"/>
          </a:xfrm>
          <a:prstGeom prst="rect">
            <a:avLst/>
          </a:prstGeom>
        </p:spPr>
      </p:pic>
      <p:sp>
        <p:nvSpPr>
          <p:cNvPr id="12" name="Text 6"/>
          <p:cNvSpPr/>
          <p:nvPr/>
        </p:nvSpPr>
        <p:spPr>
          <a:xfrm>
            <a:off x="946845" y="3965600"/>
            <a:ext cx="4272037" cy="218033"/>
          </a:xfrm>
          <a:prstGeom prst="rect">
            <a:avLst/>
          </a:prstGeom>
          <a:noFill/>
          <a:ln/>
        </p:spPr>
        <p:txBody>
          <a:bodyPr wrap="none" lIns="0" tIns="0" rIns="0" bIns="0" rtlCol="0" anchor="t"/>
          <a:lstStyle/>
          <a:p>
            <a:pPr algn="l" indent="0" marL="0">
              <a:lnSpc>
                <a:spcPct val="104000"/>
              </a:lnSpc>
              <a:buNone/>
            </a:pPr>
            <a:r>
              <a:rPr lang="en-US" sz="1350" dirty="0">
                <a:solidFill>
                  <a:srgbClr val="2C2821"/>
                </a:solidFill>
                <a:latin typeface="Alice" pitchFamily="34" charset="0"/>
                <a:ea typeface="Alice" pitchFamily="34" charset="-122"/>
                <a:cs typeface="Alice" pitchFamily="34" charset="-120"/>
              </a:rPr>
              <a:t>Advocating for Change</a:t>
            </a:r>
            <a:endParaRPr lang="en-US" sz="1350" dirty="0"/>
          </a:p>
        </p:txBody>
      </p:sp>
      <p:sp>
        <p:nvSpPr>
          <p:cNvPr id="13" name="Text 7"/>
          <p:cNvSpPr/>
          <p:nvPr/>
        </p:nvSpPr>
        <p:spPr>
          <a:xfrm>
            <a:off x="946845" y="4266009"/>
            <a:ext cx="4272037" cy="442913"/>
          </a:xfrm>
          <a:prstGeom prst="rect">
            <a:avLst/>
          </a:prstGeom>
          <a:noFill/>
          <a:ln/>
        </p:spPr>
        <p:txBody>
          <a:bodyPr wrap="square" lIns="0" tIns="0" rIns="0" bIns="0" rtlCol="0" anchor="t">
            <a:normAutofit/>
          </a:bodyPr>
          <a:lstStyle/>
          <a:p>
            <a:pPr algn="l" indent="0" marL="0">
              <a:lnSpc>
                <a:spcPct val="132000"/>
              </a:lnSpc>
              <a:buNone/>
            </a:pPr>
            <a:r>
              <a:rPr lang="en-US" sz="1050" dirty="0">
                <a:solidFill>
                  <a:srgbClr val="2C2821"/>
                </a:solidFill>
                <a:latin typeface="Lora" pitchFamily="34" charset="0"/>
                <a:ea typeface="Lora" pitchFamily="34" charset="-122"/>
                <a:cs typeface="Lora" pitchFamily="34" charset="-120"/>
              </a:rPr>
              <a:t>Beyond food distribution, we are amplifying our voice on policies that address the root causes of hunger in our region</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496119" y="421332"/>
            <a:ext cx="8151763" cy="190351"/>
          </a:xfrm>
          <a:prstGeom prst="rect">
            <a:avLst/>
          </a:prstGeom>
          <a:noFill/>
          <a:ln/>
        </p:spPr>
        <p:txBody>
          <a:bodyPr wrap="none" lIns="0" tIns="0" rIns="0" bIns="0" rtlCol="0" anchor="t"/>
          <a:lstStyle/>
          <a:p>
            <a:pPr algn="l" indent="0" marL="0">
              <a:lnSpc>
                <a:spcPct val="104000"/>
              </a:lnSpc>
              <a:buNone/>
            </a:pPr>
            <a:r>
              <a:rPr lang="en-US" sz="1150" dirty="0">
                <a:solidFill>
                  <a:srgbClr val="482366"/>
                </a:solidFill>
                <a:latin typeface="Alice" pitchFamily="34" charset="0"/>
                <a:ea typeface="Alice" pitchFamily="34" charset="-122"/>
                <a:cs typeface="Alice" pitchFamily="34" charset="-120"/>
              </a:rPr>
              <a:t>From All of Us at Second Harvest</a:t>
            </a:r>
            <a:endParaRPr lang="en-US" sz="1150" dirty="0"/>
          </a:p>
        </p:txBody>
      </p:sp>
      <p:sp>
        <p:nvSpPr>
          <p:cNvPr id="3" name="Text 1"/>
          <p:cNvSpPr/>
          <p:nvPr/>
        </p:nvSpPr>
        <p:spPr>
          <a:xfrm>
            <a:off x="496119" y="653504"/>
            <a:ext cx="8151763" cy="380702"/>
          </a:xfrm>
          <a:prstGeom prst="rect">
            <a:avLst/>
          </a:prstGeom>
          <a:noFill/>
          <a:ln/>
        </p:spPr>
        <p:txBody>
          <a:bodyPr wrap="none" lIns="0" tIns="0" rIns="0" bIns="0" rtlCol="0" anchor="t"/>
          <a:lstStyle/>
          <a:p>
            <a:pPr algn="l" indent="0" marL="0">
              <a:lnSpc>
                <a:spcPct val="104000"/>
              </a:lnSpc>
              <a:buNone/>
            </a:pPr>
            <a:r>
              <a:rPr lang="en-US" sz="2350" dirty="0">
                <a:solidFill>
                  <a:srgbClr val="482366"/>
                </a:solidFill>
                <a:latin typeface="Alice" pitchFamily="34" charset="0"/>
                <a:ea typeface="Alice" pitchFamily="34" charset="-122"/>
                <a:cs typeface="Alice" pitchFamily="34" charset="-120"/>
              </a:rPr>
              <a:t>You Made this Year Possible</a:t>
            </a:r>
            <a:endParaRPr lang="en-US" sz="2350" dirty="0"/>
          </a:p>
        </p:txBody>
      </p:sp>
      <p:sp>
        <p:nvSpPr>
          <p:cNvPr id="4" name="Shape 2"/>
          <p:cNvSpPr/>
          <p:nvPr/>
        </p:nvSpPr>
        <p:spPr>
          <a:xfrm>
            <a:off x="408384" y="1191220"/>
            <a:ext cx="4102745" cy="2380431"/>
          </a:xfrm>
          <a:prstGeom prst="roundRect">
            <a:avLst>
              <a:gd name="adj" fmla="val 768"/>
            </a:avLst>
          </a:prstGeom>
          <a:solidFill>
            <a:srgbClr val="FCEC99"/>
          </a:solidFill>
          <a:ln/>
        </p:spPr>
      </p:sp>
      <p:sp>
        <p:nvSpPr>
          <p:cNvPr id="5" name="Text 3"/>
          <p:cNvSpPr/>
          <p:nvPr/>
        </p:nvSpPr>
        <p:spPr>
          <a:xfrm>
            <a:off x="530200" y="1295846"/>
            <a:ext cx="3859113" cy="380702"/>
          </a:xfrm>
          <a:prstGeom prst="rect">
            <a:avLst/>
          </a:prstGeom>
          <a:noFill/>
          <a:ln/>
        </p:spPr>
        <p:txBody>
          <a:bodyPr wrap="square" lIns="0" tIns="0" rIns="0" bIns="0" rtlCol="0" anchor="t">
            <a:normAutofit/>
          </a:bodyPr>
          <a:lstStyle/>
          <a:p>
            <a:pPr algn="l" indent="0" marL="0">
              <a:lnSpc>
                <a:spcPct val="104000"/>
              </a:lnSpc>
              <a:buNone/>
            </a:pPr>
            <a:r>
              <a:rPr lang="en-US" sz="1150" dirty="0">
                <a:solidFill>
                  <a:srgbClr val="482366"/>
                </a:solidFill>
                <a:latin typeface="Alice" pitchFamily="34" charset="0"/>
                <a:ea typeface="Alice" pitchFamily="34" charset="-122"/>
                <a:cs typeface="Alice" pitchFamily="34" charset="-120"/>
              </a:rPr>
              <a:t>This was not an easy year. That makes your support even more meaningful.</a:t>
            </a:r>
            <a:endParaRPr lang="en-US" sz="1150" dirty="0"/>
          </a:p>
        </p:txBody>
      </p:sp>
      <p:sp>
        <p:nvSpPr>
          <p:cNvPr id="6" name="Text 4"/>
          <p:cNvSpPr/>
          <p:nvPr/>
        </p:nvSpPr>
        <p:spPr>
          <a:xfrm>
            <a:off x="530200" y="1781175"/>
            <a:ext cx="3859113" cy="1449586"/>
          </a:xfrm>
          <a:prstGeom prst="rect">
            <a:avLst/>
          </a:prstGeom>
          <a:noFill/>
          <a:ln/>
        </p:spPr>
        <p:txBody>
          <a:bodyPr wrap="square" lIns="0" tIns="0" rIns="0" bIns="0" rtlCol="0" anchor="t">
            <a:normAutofit/>
          </a:bodyPr>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To our donors, volunteers, partner agencies, board members, and community champions: your support makes this work possible. Because of your commitment, seniors on fixed incomes can count on groceries, parents can stretch their budgets, and children can get the nutrition they need to learn and grow. Whether you give your time, resources, or voice, you are part of a community that shows up for its neighbors. We are grateful to stand with you in making food access possible every day.</a:t>
            </a:r>
            <a:endParaRPr lang="en-US" sz="950" dirty="0"/>
          </a:p>
        </p:txBody>
      </p:sp>
      <p:pic>
        <p:nvPicPr>
          <p:cNvPr id="7"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5367" y="1308943"/>
            <a:ext cx="1911325" cy="929580"/>
          </a:xfrm>
          <a:prstGeom prst="rect">
            <a:avLst/>
          </a:prstGeom>
        </p:spPr>
      </p:pic>
      <p:sp>
        <p:nvSpPr>
          <p:cNvPr id="8" name="Text 5"/>
          <p:cNvSpPr/>
          <p:nvPr/>
        </p:nvSpPr>
        <p:spPr>
          <a:xfrm>
            <a:off x="4918621" y="1445047"/>
            <a:ext cx="1581969" cy="190351"/>
          </a:xfrm>
          <a:prstGeom prst="rect">
            <a:avLst/>
          </a:prstGeom>
          <a:noFill/>
          <a:ln/>
        </p:spPr>
        <p:txBody>
          <a:bodyPr wrap="none" lIns="0" tIns="0" rIns="0" bIns="0" rtlCol="0" anchor="t"/>
          <a:lstStyle/>
          <a:p>
            <a:pPr algn="l" indent="0" marL="0">
              <a:lnSpc>
                <a:spcPct val="104000"/>
              </a:lnSpc>
              <a:buNone/>
            </a:pPr>
            <a:r>
              <a:rPr lang="en-US" sz="1150" dirty="0">
                <a:solidFill>
                  <a:srgbClr val="2C2821"/>
                </a:solidFill>
                <a:latin typeface="Alice" pitchFamily="34" charset="0"/>
                <a:ea typeface="Alice" pitchFamily="34" charset="-122"/>
                <a:cs typeface="Alice" pitchFamily="34" charset="-120"/>
              </a:rPr>
              <a:t>Contact Us</a:t>
            </a:r>
            <a:endParaRPr lang="en-US" sz="1150" dirty="0"/>
          </a:p>
        </p:txBody>
      </p:sp>
      <p:sp>
        <p:nvSpPr>
          <p:cNvPr id="9" name="Text 6"/>
          <p:cNvSpPr/>
          <p:nvPr/>
        </p:nvSpPr>
        <p:spPr>
          <a:xfrm>
            <a:off x="4918621" y="1740024"/>
            <a:ext cx="1581969" cy="362396"/>
          </a:xfrm>
          <a:prstGeom prst="rect">
            <a:avLst/>
          </a:prstGeom>
          <a:noFill/>
          <a:ln/>
        </p:spPr>
        <p:txBody>
          <a:bodyPr wrap="square" lIns="0" tIns="0" rIns="0" bIns="0" rtlCol="0" anchor="t">
            <a:normAutofit/>
          </a:bodyPr>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20 N Murray St.</a:t>
            </a:r>
            <a:endParaRPr lang="en-US" sz="950" dirty="0"/>
          </a:p>
          <a:p>
            <a:pPr algn="l" indent="0" marL="0">
              <a:lnSpc>
                <a:spcPct val="124000"/>
              </a:lnSpc>
              <a:buNone/>
            </a:pPr>
            <a:r>
              <a:rPr lang="en-US" sz="950" dirty="0">
                <a:solidFill>
                  <a:srgbClr val="2C2821"/>
                </a:solidFill>
                <a:latin typeface="Lora" pitchFamily="34" charset="0"/>
                <a:ea typeface="Lora" pitchFamily="34" charset="-122"/>
                <a:cs typeface="Lora" pitchFamily="34" charset="-120"/>
              </a:rPr>
              <a:t>Springfield, OH 45503</a:t>
            </a:r>
            <a:endParaRPr lang="en-US" sz="950" dirty="0"/>
          </a:p>
        </p:txBody>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1319" y="1308943"/>
            <a:ext cx="1911325" cy="929580"/>
          </a:xfrm>
          <a:prstGeom prst="rect">
            <a:avLst/>
          </a:prstGeom>
        </p:spPr>
      </p:pic>
      <p:sp>
        <p:nvSpPr>
          <p:cNvPr id="11" name="Text 7"/>
          <p:cNvSpPr/>
          <p:nvPr/>
        </p:nvSpPr>
        <p:spPr>
          <a:xfrm>
            <a:off x="6934572" y="1445047"/>
            <a:ext cx="1581969" cy="190351"/>
          </a:xfrm>
          <a:prstGeom prst="rect">
            <a:avLst/>
          </a:prstGeom>
          <a:noFill/>
          <a:ln/>
        </p:spPr>
        <p:txBody>
          <a:bodyPr wrap="none" lIns="0" tIns="0" rIns="0" bIns="0" rtlCol="0" anchor="t"/>
          <a:lstStyle/>
          <a:p>
            <a:pPr algn="l" indent="0" marL="0">
              <a:lnSpc>
                <a:spcPct val="104000"/>
              </a:lnSpc>
              <a:buNone/>
            </a:pPr>
            <a:r>
              <a:rPr lang="en-US" sz="1150" dirty="0">
                <a:solidFill>
                  <a:srgbClr val="2C2821"/>
                </a:solidFill>
                <a:latin typeface="Alice" pitchFamily="34" charset="0"/>
                <a:ea typeface="Alice" pitchFamily="34" charset="-122"/>
                <a:cs typeface="Alice" pitchFamily="34" charset="-120"/>
              </a:rPr>
              <a:t>Website</a:t>
            </a:r>
            <a:endParaRPr lang="en-US" sz="1150" dirty="0"/>
          </a:p>
        </p:txBody>
      </p:sp>
      <p:sp>
        <p:nvSpPr>
          <p:cNvPr id="12" name="Text 8"/>
          <p:cNvSpPr/>
          <p:nvPr/>
        </p:nvSpPr>
        <p:spPr>
          <a:xfrm>
            <a:off x="6934572" y="1740024"/>
            <a:ext cx="1581969" cy="181198"/>
          </a:xfrm>
          <a:prstGeom prst="rect">
            <a:avLst/>
          </a:prstGeom>
          <a:noFill/>
          <a:ln/>
        </p:spPr>
        <p:txBody>
          <a:bodyPr wrap="none" lIns="0" tIns="0" rIns="0" bIns="0" rtlCol="0" anchor="t"/>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theshfb.org</a:t>
            </a:r>
            <a:endParaRPr lang="en-US" sz="950" dirty="0"/>
          </a:p>
        </p:txBody>
      </p:sp>
      <p:pic>
        <p:nvPicPr>
          <p:cNvPr id="13"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5367" y="2343150"/>
            <a:ext cx="1911325" cy="1110779"/>
          </a:xfrm>
          <a:prstGeom prst="rect">
            <a:avLst/>
          </a:prstGeom>
        </p:spPr>
      </p:pic>
      <p:sp>
        <p:nvSpPr>
          <p:cNvPr id="14" name="Text 9"/>
          <p:cNvSpPr/>
          <p:nvPr/>
        </p:nvSpPr>
        <p:spPr>
          <a:xfrm>
            <a:off x="4918621" y="2479253"/>
            <a:ext cx="1581969" cy="190351"/>
          </a:xfrm>
          <a:prstGeom prst="rect">
            <a:avLst/>
          </a:prstGeom>
          <a:noFill/>
          <a:ln/>
        </p:spPr>
        <p:txBody>
          <a:bodyPr wrap="none" lIns="0" tIns="0" rIns="0" bIns="0" rtlCol="0" anchor="t"/>
          <a:lstStyle/>
          <a:p>
            <a:pPr algn="l" indent="0" marL="0">
              <a:lnSpc>
                <a:spcPct val="104000"/>
              </a:lnSpc>
              <a:buNone/>
            </a:pPr>
            <a:r>
              <a:rPr lang="en-US" sz="1150" dirty="0">
                <a:solidFill>
                  <a:srgbClr val="2C2821"/>
                </a:solidFill>
                <a:latin typeface="Alice" pitchFamily="34" charset="0"/>
                <a:ea typeface="Alice" pitchFamily="34" charset="-122"/>
                <a:cs typeface="Alice" pitchFamily="34" charset="-120"/>
              </a:rPr>
              <a:t>Social Media</a:t>
            </a:r>
            <a:endParaRPr lang="en-US" sz="1150" dirty="0"/>
          </a:p>
        </p:txBody>
      </p:sp>
      <p:sp>
        <p:nvSpPr>
          <p:cNvPr id="15" name="Text 10"/>
          <p:cNvSpPr/>
          <p:nvPr/>
        </p:nvSpPr>
        <p:spPr>
          <a:xfrm>
            <a:off x="4918621" y="2774231"/>
            <a:ext cx="1581969" cy="543595"/>
          </a:xfrm>
          <a:prstGeom prst="rect">
            <a:avLst/>
          </a:prstGeom>
          <a:noFill/>
          <a:ln/>
        </p:spPr>
        <p:txBody>
          <a:bodyPr wrap="square" lIns="0" tIns="0" rIns="0" bIns="0" rtlCol="0" anchor="t">
            <a:normAutofit/>
          </a:bodyPr>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Follow us @2ndHarvestOH for stories, updates, and impact</a:t>
            </a:r>
            <a:endParaRPr lang="en-US" sz="950" dirty="0"/>
          </a:p>
        </p:txBody>
      </p:sp>
      <p:pic>
        <p:nvPicPr>
          <p:cNvPr id="16"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1319" y="2343150"/>
            <a:ext cx="1911325" cy="1110779"/>
          </a:xfrm>
          <a:prstGeom prst="rect">
            <a:avLst/>
          </a:prstGeom>
        </p:spPr>
      </p:pic>
      <p:sp>
        <p:nvSpPr>
          <p:cNvPr id="17" name="Text 11"/>
          <p:cNvSpPr/>
          <p:nvPr/>
        </p:nvSpPr>
        <p:spPr>
          <a:xfrm>
            <a:off x="6934572" y="2479253"/>
            <a:ext cx="1581969" cy="190351"/>
          </a:xfrm>
          <a:prstGeom prst="rect">
            <a:avLst/>
          </a:prstGeom>
          <a:noFill/>
          <a:ln/>
        </p:spPr>
        <p:txBody>
          <a:bodyPr wrap="none" lIns="0" tIns="0" rIns="0" bIns="0" rtlCol="0" anchor="t"/>
          <a:lstStyle/>
          <a:p>
            <a:pPr algn="l" indent="0" marL="0">
              <a:lnSpc>
                <a:spcPct val="104000"/>
              </a:lnSpc>
              <a:buNone/>
            </a:pPr>
            <a:r>
              <a:rPr lang="en-US" sz="1150" dirty="0">
                <a:solidFill>
                  <a:srgbClr val="2C2821"/>
                </a:solidFill>
                <a:latin typeface="Alice" pitchFamily="34" charset="0"/>
                <a:ea typeface="Alice" pitchFamily="34" charset="-122"/>
                <a:cs typeface="Alice" pitchFamily="34" charset="-120"/>
              </a:rPr>
              <a:t>Phone</a:t>
            </a:r>
            <a:endParaRPr lang="en-US" sz="1150" dirty="0"/>
          </a:p>
        </p:txBody>
      </p:sp>
      <p:sp>
        <p:nvSpPr>
          <p:cNvPr id="18" name="Text 12"/>
          <p:cNvSpPr/>
          <p:nvPr/>
        </p:nvSpPr>
        <p:spPr>
          <a:xfrm>
            <a:off x="6934572" y="2774231"/>
            <a:ext cx="1581969" cy="543595"/>
          </a:xfrm>
          <a:prstGeom prst="rect">
            <a:avLst/>
          </a:prstGeom>
          <a:noFill/>
          <a:ln/>
        </p:spPr>
        <p:txBody>
          <a:bodyPr wrap="square" lIns="0" tIns="0" rIns="0" bIns="0" rtlCol="0" anchor="t">
            <a:normAutofit/>
          </a:bodyPr>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Call to learn how you can get involved today 937-325-8715</a:t>
            </a:r>
            <a:endParaRPr lang="en-US" sz="950" dirty="0"/>
          </a:p>
        </p:txBody>
      </p:sp>
      <p:sp>
        <p:nvSpPr>
          <p:cNvPr id="19" name="Shape 13"/>
          <p:cNvSpPr/>
          <p:nvPr/>
        </p:nvSpPr>
        <p:spPr>
          <a:xfrm>
            <a:off x="496119" y="3689375"/>
            <a:ext cx="2647504" cy="1032718"/>
          </a:xfrm>
          <a:prstGeom prst="roundRect">
            <a:avLst>
              <a:gd name="adj" fmla="val 1770"/>
            </a:avLst>
          </a:prstGeom>
          <a:solidFill>
            <a:srgbClr val="F0EDE6"/>
          </a:solidFill>
          <a:ln/>
        </p:spPr>
      </p:sp>
      <p:sp>
        <p:nvSpPr>
          <p:cNvPr id="20" name="Text 14"/>
          <p:cNvSpPr/>
          <p:nvPr/>
        </p:nvSpPr>
        <p:spPr>
          <a:xfrm>
            <a:off x="617934" y="3811191"/>
            <a:ext cx="2403872" cy="190351"/>
          </a:xfrm>
          <a:prstGeom prst="rect">
            <a:avLst/>
          </a:prstGeom>
          <a:noFill/>
          <a:ln/>
        </p:spPr>
        <p:txBody>
          <a:bodyPr wrap="none" lIns="0" tIns="0" rIns="0" bIns="0" rtlCol="0" anchor="t"/>
          <a:lstStyle/>
          <a:p>
            <a:pPr algn="l" indent="0" marL="0">
              <a:lnSpc>
                <a:spcPct val="104000"/>
              </a:lnSpc>
              <a:buNone/>
            </a:pPr>
            <a:r>
              <a:rPr lang="en-US" sz="1150" dirty="0">
                <a:solidFill>
                  <a:srgbClr val="2C2821"/>
                </a:solidFill>
                <a:latin typeface="Alice" pitchFamily="34" charset="0"/>
                <a:ea typeface="Alice" pitchFamily="34" charset="-122"/>
                <a:cs typeface="Alice" pitchFamily="34" charset="-120"/>
              </a:rPr>
              <a:t>Donate</a:t>
            </a:r>
            <a:endParaRPr lang="en-US" sz="1150" dirty="0"/>
          </a:p>
        </p:txBody>
      </p:sp>
      <p:sp>
        <p:nvSpPr>
          <p:cNvPr id="21" name="Text 15"/>
          <p:cNvSpPr/>
          <p:nvPr/>
        </p:nvSpPr>
        <p:spPr>
          <a:xfrm>
            <a:off x="617934" y="4064347"/>
            <a:ext cx="2403872" cy="181198"/>
          </a:xfrm>
          <a:prstGeom prst="rect">
            <a:avLst/>
          </a:prstGeom>
          <a:noFill/>
          <a:ln/>
        </p:spPr>
        <p:txBody>
          <a:bodyPr wrap="none" lIns="0" tIns="0" rIns="0" bIns="0" rtlCol="0" anchor="t"/>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theshfb.org/donate</a:t>
            </a:r>
            <a:endParaRPr lang="en-US" sz="950" dirty="0"/>
          </a:p>
        </p:txBody>
      </p:sp>
      <p:sp>
        <p:nvSpPr>
          <p:cNvPr id="22" name="Shape 16"/>
          <p:cNvSpPr/>
          <p:nvPr/>
        </p:nvSpPr>
        <p:spPr>
          <a:xfrm>
            <a:off x="3248248" y="3689375"/>
            <a:ext cx="2647504" cy="1032718"/>
          </a:xfrm>
          <a:prstGeom prst="roundRect">
            <a:avLst>
              <a:gd name="adj" fmla="val 1770"/>
            </a:avLst>
          </a:prstGeom>
          <a:solidFill>
            <a:srgbClr val="F0EDE6"/>
          </a:solidFill>
          <a:ln/>
        </p:spPr>
      </p:sp>
      <p:sp>
        <p:nvSpPr>
          <p:cNvPr id="23" name="Text 17"/>
          <p:cNvSpPr/>
          <p:nvPr/>
        </p:nvSpPr>
        <p:spPr>
          <a:xfrm>
            <a:off x="3370064" y="3811191"/>
            <a:ext cx="2403872" cy="190351"/>
          </a:xfrm>
          <a:prstGeom prst="rect">
            <a:avLst/>
          </a:prstGeom>
          <a:noFill/>
          <a:ln/>
        </p:spPr>
        <p:txBody>
          <a:bodyPr wrap="none" lIns="0" tIns="0" rIns="0" bIns="0" rtlCol="0" anchor="t"/>
          <a:lstStyle/>
          <a:p>
            <a:pPr algn="l" indent="0" marL="0">
              <a:lnSpc>
                <a:spcPct val="104000"/>
              </a:lnSpc>
              <a:buNone/>
            </a:pPr>
            <a:r>
              <a:rPr lang="en-US" sz="1150" dirty="0">
                <a:solidFill>
                  <a:srgbClr val="2C2821"/>
                </a:solidFill>
                <a:latin typeface="Alice" pitchFamily="34" charset="0"/>
                <a:ea typeface="Alice" pitchFamily="34" charset="-122"/>
                <a:cs typeface="Alice" pitchFamily="34" charset="-120"/>
              </a:rPr>
              <a:t>Volunteer</a:t>
            </a:r>
            <a:endParaRPr lang="en-US" sz="1150" dirty="0"/>
          </a:p>
        </p:txBody>
      </p:sp>
      <p:sp>
        <p:nvSpPr>
          <p:cNvPr id="24" name="Text 18"/>
          <p:cNvSpPr/>
          <p:nvPr/>
        </p:nvSpPr>
        <p:spPr>
          <a:xfrm>
            <a:off x="3370064" y="4064347"/>
            <a:ext cx="2403872" cy="181198"/>
          </a:xfrm>
          <a:prstGeom prst="rect">
            <a:avLst/>
          </a:prstGeom>
          <a:noFill/>
          <a:ln/>
        </p:spPr>
        <p:txBody>
          <a:bodyPr wrap="none" lIns="0" tIns="0" rIns="0" bIns="0" rtlCol="0" anchor="t"/>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theshfb/get-involved</a:t>
            </a:r>
            <a:endParaRPr lang="en-US" sz="950" dirty="0"/>
          </a:p>
        </p:txBody>
      </p:sp>
      <p:sp>
        <p:nvSpPr>
          <p:cNvPr id="25" name="Shape 19"/>
          <p:cNvSpPr/>
          <p:nvPr/>
        </p:nvSpPr>
        <p:spPr>
          <a:xfrm>
            <a:off x="6000378" y="3689375"/>
            <a:ext cx="2647504" cy="1032718"/>
          </a:xfrm>
          <a:prstGeom prst="roundRect">
            <a:avLst>
              <a:gd name="adj" fmla="val 1770"/>
            </a:avLst>
          </a:prstGeom>
          <a:solidFill>
            <a:srgbClr val="F0EDE6"/>
          </a:solidFill>
          <a:ln/>
        </p:spPr>
      </p:sp>
      <p:pic>
        <p:nvPicPr>
          <p:cNvPr id="26" name="Image 4" descr="preencoded.png">    </p:cNvPr>
          <p:cNvPicPr>
            <a:picLocks noChangeAspect="1"/>
          </p:cNvPicPr>
          <p:nvPr/>
        </p:nvPicPr>
        <p:blipFill>
          <a:blip r:embed="rId9"/>
          <a:stretch>
            <a:fillRect/>
          </a:stretch>
        </p:blipFill>
        <p:spPr>
          <a:xfrm>
            <a:off x="6122194" y="3811191"/>
            <a:ext cx="954286" cy="490165"/>
          </a:xfrm>
          <a:prstGeom prst="rect">
            <a:avLst/>
          </a:prstGeom>
        </p:spPr>
      </p:pic>
      <p:sp>
        <p:nvSpPr>
          <p:cNvPr id="27" name="Text 20"/>
          <p:cNvSpPr/>
          <p:nvPr/>
        </p:nvSpPr>
        <p:spPr>
          <a:xfrm>
            <a:off x="6122194" y="4419079"/>
            <a:ext cx="2403872" cy="181198"/>
          </a:xfrm>
          <a:prstGeom prst="rect">
            <a:avLst/>
          </a:prstGeom>
          <a:noFill/>
          <a:ln/>
        </p:spPr>
        <p:txBody>
          <a:bodyPr wrap="none" lIns="0" tIns="0" rIns="0" bIns="0" rtlCol="0" anchor="t"/>
          <a:lstStyle/>
          <a:p>
            <a:pPr algn="l" indent="0" marL="0">
              <a:lnSpc>
                <a:spcPct val="124000"/>
              </a:lnSpc>
              <a:buNone/>
            </a:pPr>
            <a:endParaRPr lang="en-US" sz="9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429000" cy="5143500"/>
          </a:xfrm>
          <a:prstGeom prst="rect">
            <a:avLst/>
          </a:prstGeom>
        </p:spPr>
      </p:pic>
      <p:sp>
        <p:nvSpPr>
          <p:cNvPr id="3" name="Text 0"/>
          <p:cNvSpPr/>
          <p:nvPr/>
        </p:nvSpPr>
        <p:spPr>
          <a:xfrm>
            <a:off x="3925119" y="1311027"/>
            <a:ext cx="4722763" cy="221456"/>
          </a:xfrm>
          <a:prstGeom prst="rect">
            <a:avLst/>
          </a:prstGeom>
          <a:noFill/>
          <a:ln/>
        </p:spPr>
        <p:txBody>
          <a:bodyPr wrap="none" lIns="0" tIns="0" rIns="0" bIns="0" rtlCol="0" anchor="t"/>
          <a:lstStyle/>
          <a:p>
            <a:pPr algn="l" indent="0" marL="0">
              <a:lnSpc>
                <a:spcPct val="104000"/>
              </a:lnSpc>
              <a:buNone/>
            </a:pPr>
            <a:r>
              <a:rPr lang="en-US" sz="1350" dirty="0">
                <a:solidFill>
                  <a:srgbClr val="482366"/>
                </a:solidFill>
                <a:latin typeface="Alice" pitchFamily="34" charset="0"/>
                <a:ea typeface="Alice" pitchFamily="34" charset="-122"/>
                <a:cs typeface="Alice" pitchFamily="34" charset="-120"/>
              </a:rPr>
              <a:t>A Message from Our Executive Director</a:t>
            </a:r>
            <a:endParaRPr lang="en-US" sz="1350" dirty="0"/>
          </a:p>
        </p:txBody>
      </p:sp>
      <p:sp>
        <p:nvSpPr>
          <p:cNvPr id="4" name="Text 1"/>
          <p:cNvSpPr/>
          <p:nvPr/>
        </p:nvSpPr>
        <p:spPr>
          <a:xfrm>
            <a:off x="3925119" y="1589187"/>
            <a:ext cx="4722763" cy="442987"/>
          </a:xfrm>
          <a:prstGeom prst="rect">
            <a:avLst/>
          </a:prstGeom>
          <a:noFill/>
          <a:ln/>
        </p:spPr>
        <p:txBody>
          <a:bodyPr wrap="none" lIns="0" tIns="0" rIns="0" bIns="0" rtlCol="0" anchor="t"/>
          <a:lstStyle/>
          <a:p>
            <a:pPr algn="l" indent="0" marL="0">
              <a:lnSpc>
                <a:spcPct val="104000"/>
              </a:lnSpc>
              <a:buNone/>
            </a:pPr>
            <a:r>
              <a:rPr lang="en-US" sz="2750" dirty="0">
                <a:solidFill>
                  <a:srgbClr val="482366"/>
                </a:solidFill>
                <a:latin typeface="Alice" pitchFamily="34" charset="0"/>
                <a:ea typeface="Alice" pitchFamily="34" charset="-122"/>
                <a:cs typeface="Alice" pitchFamily="34" charset="-120"/>
              </a:rPr>
              <a:t>Alex Jackson</a:t>
            </a:r>
            <a:endParaRPr lang="en-US" sz="2750" dirty="0"/>
          </a:p>
        </p:txBody>
      </p:sp>
      <p:sp>
        <p:nvSpPr>
          <p:cNvPr id="5" name="Text 2"/>
          <p:cNvSpPr/>
          <p:nvPr/>
        </p:nvSpPr>
        <p:spPr>
          <a:xfrm>
            <a:off x="3925119" y="2244775"/>
            <a:ext cx="4722763" cy="1587698"/>
          </a:xfrm>
          <a:prstGeom prst="rect">
            <a:avLst/>
          </a:prstGeom>
          <a:noFill/>
          <a:ln/>
        </p:spPr>
        <p:txBody>
          <a:bodyPr wrap="square" lIns="0" tIns="0" rIns="0" bIns="0" rtlCol="0" anchor="t">
            <a:normAutofit/>
          </a:bodyPr>
          <a:lstStyle/>
          <a:p>
            <a:pPr algn="l" indent="0" marL="0">
              <a:lnSpc>
                <a:spcPct val="133000"/>
              </a:lnSpc>
              <a:buNone/>
            </a:pPr>
            <a:r>
              <a:rPr lang="en-US" sz="1100" dirty="0">
                <a:solidFill>
                  <a:srgbClr val="2C2821"/>
                </a:solidFill>
                <a:latin typeface="Lora" pitchFamily="34" charset="0"/>
                <a:ea typeface="Lora" pitchFamily="34" charset="-122"/>
                <a:cs typeface="Lora" pitchFamily="34" charset="-120"/>
              </a:rPr>
              <a:t>This past year reminded us, again, why this work matters. Across Clark, Champaign, and Logan County, neighbors faced rising costs, economic uncertainty, and difficult choices; and Second Harvest was there. Every meal distributed, every volunteer hour, every generous donation represents our community's collective commitment to one another. I am deeply grateful for the trust you place in us and inspired by what we accomplish together. Our mission has never been more vital.</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1522884"/>
          </a:xfrm>
          <a:prstGeom prst="rect">
            <a:avLst/>
          </a:prstGeom>
        </p:spPr>
      </p:pic>
      <p:sp>
        <p:nvSpPr>
          <p:cNvPr id="3" name="Text 0"/>
          <p:cNvSpPr/>
          <p:nvPr/>
        </p:nvSpPr>
        <p:spPr>
          <a:xfrm>
            <a:off x="496119" y="1956271"/>
            <a:ext cx="8151763" cy="380702"/>
          </a:xfrm>
          <a:prstGeom prst="rect">
            <a:avLst/>
          </a:prstGeom>
          <a:noFill/>
          <a:ln/>
        </p:spPr>
        <p:txBody>
          <a:bodyPr wrap="none" lIns="0" tIns="0" rIns="0" bIns="0" rtlCol="0" anchor="t"/>
          <a:lstStyle/>
          <a:p>
            <a:pPr algn="l" indent="0" marL="0">
              <a:lnSpc>
                <a:spcPct val="104000"/>
              </a:lnSpc>
              <a:buNone/>
            </a:pPr>
            <a:r>
              <a:rPr lang="en-US" sz="2350" dirty="0">
                <a:solidFill>
                  <a:srgbClr val="482366"/>
                </a:solidFill>
                <a:latin typeface="Alice" pitchFamily="34" charset="0"/>
                <a:ea typeface="Alice" pitchFamily="34" charset="-122"/>
                <a:cs typeface="Alice" pitchFamily="34" charset="-120"/>
              </a:rPr>
              <a:t>A Year of Challenge &amp; Response</a:t>
            </a:r>
            <a:endParaRPr lang="en-US" sz="2350" dirty="0"/>
          </a:p>
        </p:txBody>
      </p:sp>
      <p:sp>
        <p:nvSpPr>
          <p:cNvPr id="4" name="Text 1"/>
          <p:cNvSpPr/>
          <p:nvPr/>
        </p:nvSpPr>
        <p:spPr>
          <a:xfrm>
            <a:off x="496119" y="2378794"/>
            <a:ext cx="8151763" cy="190351"/>
          </a:xfrm>
          <a:prstGeom prst="rect">
            <a:avLst/>
          </a:prstGeom>
          <a:noFill/>
          <a:ln/>
        </p:spPr>
        <p:txBody>
          <a:bodyPr wrap="none" lIns="0" tIns="0" rIns="0" bIns="0" rtlCol="0" anchor="t"/>
          <a:lstStyle/>
          <a:p>
            <a:pPr algn="l" indent="0" marL="0">
              <a:lnSpc>
                <a:spcPct val="104000"/>
              </a:lnSpc>
              <a:buNone/>
            </a:pPr>
            <a:r>
              <a:rPr lang="en-US" sz="1150" dirty="0">
                <a:solidFill>
                  <a:srgbClr val="482366"/>
                </a:solidFill>
                <a:latin typeface="Alice" pitchFamily="34" charset="0"/>
                <a:ea typeface="Alice" pitchFamily="34" charset="-122"/>
                <a:cs typeface="Alice" pitchFamily="34" charset="-120"/>
              </a:rPr>
              <a:t>This year challenged both our food system and our determination.</a:t>
            </a:r>
            <a:endParaRPr lang="en-US" sz="1150" dirty="0"/>
          </a:p>
        </p:txBody>
      </p:sp>
      <p:sp>
        <p:nvSpPr>
          <p:cNvPr id="5" name="Text 2"/>
          <p:cNvSpPr/>
          <p:nvPr/>
        </p:nvSpPr>
        <p:spPr>
          <a:xfrm>
            <a:off x="496119" y="2726159"/>
            <a:ext cx="8151763" cy="1983953"/>
          </a:xfrm>
          <a:prstGeom prst="rect">
            <a:avLst/>
          </a:prstGeom>
          <a:noFill/>
          <a:ln/>
        </p:spPr>
        <p:txBody>
          <a:bodyPr wrap="square" lIns="0" tIns="0" rIns="0" bIns="0" rtlCol="0" anchor="t">
            <a:normAutofit/>
          </a:bodyPr>
          <a:lstStyle/>
          <a:p>
            <a:pPr algn="l" indent="0" marL="0">
              <a:lnSpc>
                <a:spcPct val="124000"/>
              </a:lnSpc>
              <a:spcAft>
                <a:spcPts val="900"/>
              </a:spcAft>
              <a:buNone/>
            </a:pPr>
            <a:r>
              <a:rPr lang="en-US" sz="950" dirty="0">
                <a:solidFill>
                  <a:srgbClr val="2C2821"/>
                </a:solidFill>
                <a:latin typeface="Lora" pitchFamily="34" charset="0"/>
                <a:ea typeface="Lora" pitchFamily="34" charset="-122"/>
                <a:cs typeface="Lora" pitchFamily="34" charset="-120"/>
              </a:rPr>
              <a:t>Throughout our region, we faced higher food prices, fewer deliveries, and supply chain issues that made it harder to access essential staples. Meanwhile, more families came to Second Harvest for help. Even with these challenges, our community came together.</a:t>
            </a:r>
            <a:endParaRPr lang="en-US" sz="950" dirty="0"/>
          </a:p>
          <a:p>
            <a:pPr algn="l" indent="0" marL="0">
              <a:lnSpc>
                <a:spcPct val="124000"/>
              </a:lnSpc>
              <a:spcAft>
                <a:spcPts val="900"/>
              </a:spcAft>
              <a:buNone/>
            </a:pPr>
            <a:r>
              <a:rPr lang="en-US" sz="950" dirty="0">
                <a:solidFill>
                  <a:srgbClr val="2C2821"/>
                </a:solidFill>
                <a:latin typeface="Lora" pitchFamily="34" charset="0"/>
                <a:ea typeface="Lora" pitchFamily="34" charset="-122"/>
                <a:cs typeface="Lora" pitchFamily="34" charset="-120"/>
              </a:rPr>
              <a:t>When food programs ended or were canceled, we adjusted. We found new ways to fund food purchases</a:t>
            </a:r>
            <a:pPr algn="l" indent="0" marL="0">
              <a:lnSpc>
                <a:spcPct val="124000"/>
              </a:lnSpc>
              <a:spcAft>
                <a:spcPts val="900"/>
              </a:spcAft>
              <a:buNone/>
            </a:pPr>
            <a:r>
              <a:rPr lang="en-US" sz="950" b="1" dirty="0">
                <a:solidFill>
                  <a:srgbClr val="2C2821"/>
                </a:solidFill>
                <a:latin typeface="Lora Bold" pitchFamily="34" charset="0"/>
                <a:ea typeface="Lora Bold" pitchFamily="34" charset="-122"/>
                <a:cs typeface="Lora Bold" pitchFamily="34" charset="-120"/>
              </a:rPr>
              <a:t>,</a:t>
            </a:r>
            <a:pPr algn="l" indent="0" marL="0">
              <a:lnSpc>
                <a:spcPct val="124000"/>
              </a:lnSpc>
              <a:spcAft>
                <a:spcPts val="900"/>
              </a:spcAft>
              <a:buNone/>
            </a:pPr>
            <a:r>
              <a:rPr lang="en-US" sz="950" dirty="0">
                <a:solidFill>
                  <a:srgbClr val="2C2821"/>
                </a:solidFill>
                <a:latin typeface="Lora" pitchFamily="34" charset="0"/>
                <a:ea typeface="Lora" pitchFamily="34" charset="-122"/>
                <a:cs typeface="Lora" pitchFamily="34" charset="-120"/>
              </a:rPr>
              <a:t> strengthened existing partnerships, and focused on the most urgent needs in our network, like ensuring our partner agencies had the inventory they needed to feed our community.</a:t>
            </a:r>
            <a:endParaRPr lang="en-US" sz="950" dirty="0"/>
          </a:p>
          <a:p>
            <a:pPr algn="l" indent="0" marL="0">
              <a:lnSpc>
                <a:spcPct val="124000"/>
              </a:lnSpc>
              <a:spcAft>
                <a:spcPts val="900"/>
              </a:spcAft>
              <a:buNone/>
            </a:pPr>
            <a:r>
              <a:rPr lang="en-US" sz="950" dirty="0">
                <a:solidFill>
                  <a:srgbClr val="2C2821"/>
                </a:solidFill>
                <a:latin typeface="Lora" pitchFamily="34" charset="0"/>
                <a:ea typeface="Lora" pitchFamily="34" charset="-122"/>
                <a:cs typeface="Lora" pitchFamily="34" charset="-120"/>
              </a:rPr>
              <a:t>When more people needed help, we were there. We organized pop-up distributions to address the disruption to SNAP benefits and served those who serve us by providing a special delivery to our military families.</a:t>
            </a:r>
            <a:endParaRPr lang="en-US" sz="950" dirty="0"/>
          </a:p>
          <a:p>
            <a:pPr algn="l" indent="0" marL="0">
              <a:lnSpc>
                <a:spcPct val="124000"/>
              </a:lnSpc>
              <a:buNone/>
            </a:pPr>
            <a:r>
              <a:rPr lang="en-US" sz="950" dirty="0">
                <a:solidFill>
                  <a:srgbClr val="2C2821"/>
                </a:solidFill>
                <a:latin typeface="Lora" pitchFamily="34" charset="0"/>
                <a:ea typeface="Lora" pitchFamily="34" charset="-122"/>
                <a:cs typeface="Lora" pitchFamily="34" charset="-120"/>
              </a:rPr>
              <a:t>Because of our donors, volunteers, and partners, we did more than react. We kept serving our community, no matter how many obstacles came our way.</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119" y="489496"/>
            <a:ext cx="5207794" cy="3470970"/>
          </a:xfrm>
          <a:prstGeom prst="rect">
            <a:avLst/>
          </a:prstGeom>
        </p:spPr>
      </p:pic>
      <p:sp>
        <p:nvSpPr>
          <p:cNvPr id="3" name="Text 0"/>
          <p:cNvSpPr/>
          <p:nvPr/>
        </p:nvSpPr>
        <p:spPr>
          <a:xfrm>
            <a:off x="5968082" y="1328663"/>
            <a:ext cx="2684487" cy="166092"/>
          </a:xfrm>
          <a:prstGeom prst="rect">
            <a:avLst/>
          </a:prstGeom>
          <a:noFill/>
          <a:ln/>
        </p:spPr>
        <p:txBody>
          <a:bodyPr wrap="none" lIns="0" tIns="0" rIns="0" bIns="0" rtlCol="0" anchor="t"/>
          <a:lstStyle/>
          <a:p>
            <a:pPr algn="l" indent="0" marL="0">
              <a:lnSpc>
                <a:spcPct val="104000"/>
              </a:lnSpc>
              <a:buNone/>
            </a:pPr>
            <a:r>
              <a:rPr lang="en-US" sz="1000" dirty="0">
                <a:solidFill>
                  <a:srgbClr val="482366"/>
                </a:solidFill>
                <a:latin typeface="Alice" pitchFamily="34" charset="0"/>
                <a:ea typeface="Alice" pitchFamily="34" charset="-122"/>
                <a:cs typeface="Alice" pitchFamily="34" charset="-120"/>
              </a:rPr>
              <a:t>A Message from Our Board President</a:t>
            </a:r>
            <a:endParaRPr lang="en-US" sz="1000" dirty="0"/>
          </a:p>
        </p:txBody>
      </p:sp>
      <p:sp>
        <p:nvSpPr>
          <p:cNvPr id="4" name="Text 1"/>
          <p:cNvSpPr/>
          <p:nvPr/>
        </p:nvSpPr>
        <p:spPr>
          <a:xfrm>
            <a:off x="5968082" y="1526604"/>
            <a:ext cx="2684487" cy="332259"/>
          </a:xfrm>
          <a:prstGeom prst="rect">
            <a:avLst/>
          </a:prstGeom>
          <a:noFill/>
          <a:ln/>
        </p:spPr>
        <p:txBody>
          <a:bodyPr wrap="none" lIns="0" tIns="0" rIns="0" bIns="0" rtlCol="0" anchor="t"/>
          <a:lstStyle/>
          <a:p>
            <a:pPr algn="l" indent="0" marL="0">
              <a:lnSpc>
                <a:spcPct val="104000"/>
              </a:lnSpc>
              <a:buNone/>
            </a:pPr>
            <a:r>
              <a:rPr lang="en-US" sz="2050" dirty="0">
                <a:solidFill>
                  <a:srgbClr val="482366"/>
                </a:solidFill>
                <a:latin typeface="Alice" pitchFamily="34" charset="0"/>
                <a:ea typeface="Alice" pitchFamily="34" charset="-122"/>
                <a:cs typeface="Alice" pitchFamily="34" charset="-120"/>
              </a:rPr>
              <a:t>Dulce Hurst</a:t>
            </a:r>
            <a:endParaRPr lang="en-US" sz="2050" dirty="0"/>
          </a:p>
        </p:txBody>
      </p:sp>
      <p:sp>
        <p:nvSpPr>
          <p:cNvPr id="5" name="Text 2"/>
          <p:cNvSpPr/>
          <p:nvPr/>
        </p:nvSpPr>
        <p:spPr>
          <a:xfrm>
            <a:off x="5968082" y="1938561"/>
            <a:ext cx="2684487" cy="1190625"/>
          </a:xfrm>
          <a:prstGeom prst="rect">
            <a:avLst/>
          </a:prstGeom>
          <a:noFill/>
          <a:ln/>
        </p:spPr>
        <p:txBody>
          <a:bodyPr wrap="square" lIns="0" tIns="0" rIns="0" bIns="0" rtlCol="0" anchor="t">
            <a:normAutofit/>
          </a:bodyPr>
          <a:lstStyle/>
          <a:p>
            <a:pPr algn="l" indent="0" marL="0">
              <a:lnSpc>
                <a:spcPct val="117000"/>
              </a:lnSpc>
              <a:buNone/>
            </a:pPr>
            <a:r>
              <a:rPr lang="en-US" sz="800" dirty="0">
                <a:solidFill>
                  <a:srgbClr val="2C2821"/>
                </a:solidFill>
                <a:latin typeface="Lora" pitchFamily="34" charset="0"/>
                <a:ea typeface="Lora" pitchFamily="34" charset="-122"/>
                <a:cs typeface="Lora" pitchFamily="34" charset="-120"/>
              </a:rPr>
              <a:t>Our Board remains steadfast in its commitment to strategic, mission-driven governance. This year, we deepened key community partnerships and strengthened the systems that ensure food reaches every neighbor who needs it. Fighting hunger in our communities is our daily purpose. We are proud of what this organization has accomplished and energized by the work still ahead.</a:t>
            </a:r>
            <a:endParaRPr lang="en-US" sz="800" dirty="0"/>
          </a:p>
        </p:txBody>
      </p:sp>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119" y="4139803"/>
            <a:ext cx="2664098" cy="603796"/>
          </a:xfrm>
          <a:prstGeom prst="rect">
            <a:avLst/>
          </a:prstGeom>
        </p:spPr>
      </p:pic>
      <p:sp>
        <p:nvSpPr>
          <p:cNvPr id="7" name="Text 3"/>
          <p:cNvSpPr/>
          <p:nvPr/>
        </p:nvSpPr>
        <p:spPr>
          <a:xfrm>
            <a:off x="673819" y="4260354"/>
            <a:ext cx="2365846" cy="166092"/>
          </a:xfrm>
          <a:prstGeom prst="rect">
            <a:avLst/>
          </a:prstGeom>
          <a:noFill/>
          <a:ln/>
        </p:spPr>
        <p:txBody>
          <a:bodyPr wrap="none" lIns="0" tIns="0" rIns="0" bIns="0" rtlCol="0" anchor="t"/>
          <a:lstStyle/>
          <a:p>
            <a:pPr algn="l" indent="0" marL="0">
              <a:lnSpc>
                <a:spcPct val="104000"/>
              </a:lnSpc>
              <a:buNone/>
            </a:pPr>
            <a:r>
              <a:rPr lang="en-US" sz="1000" dirty="0">
                <a:solidFill>
                  <a:srgbClr val="2C2821"/>
                </a:solidFill>
                <a:latin typeface="Alice" pitchFamily="34" charset="0"/>
                <a:ea typeface="Alice" pitchFamily="34" charset="-122"/>
                <a:cs typeface="Alice" pitchFamily="34" charset="-120"/>
              </a:rPr>
              <a:t>Governance</a:t>
            </a:r>
            <a:endParaRPr lang="en-US" sz="1000" dirty="0"/>
          </a:p>
        </p:txBody>
      </p:sp>
      <p:sp>
        <p:nvSpPr>
          <p:cNvPr id="8" name="Text 4"/>
          <p:cNvSpPr/>
          <p:nvPr/>
        </p:nvSpPr>
        <p:spPr>
          <a:xfrm>
            <a:off x="673819" y="4474220"/>
            <a:ext cx="2365846" cy="148828"/>
          </a:xfrm>
          <a:prstGeom prst="rect">
            <a:avLst/>
          </a:prstGeom>
          <a:noFill/>
          <a:ln/>
        </p:spPr>
        <p:txBody>
          <a:bodyPr wrap="none" lIns="0" tIns="0" rIns="0" bIns="0" rtlCol="0" anchor="t"/>
          <a:lstStyle/>
          <a:p>
            <a:pPr algn="l" indent="0" marL="0">
              <a:lnSpc>
                <a:spcPct val="117000"/>
              </a:lnSpc>
              <a:buNone/>
            </a:pPr>
            <a:r>
              <a:rPr lang="en-US" sz="800" dirty="0">
                <a:solidFill>
                  <a:srgbClr val="2C2821"/>
                </a:solidFill>
                <a:latin typeface="Lora" pitchFamily="34" charset="0"/>
                <a:ea typeface="Lora" pitchFamily="34" charset="-122"/>
                <a:cs typeface="Lora" pitchFamily="34" charset="-120"/>
              </a:rPr>
              <a:t>Strategic oversight with accountability</a:t>
            </a:r>
            <a:endParaRPr lang="en-US" sz="800" dirty="0"/>
          </a:p>
        </p:txBody>
      </p:sp>
      <p:pic>
        <p:nvPicPr>
          <p:cNvPr id="9"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9914" y="4139803"/>
            <a:ext cx="2664098" cy="603796"/>
          </a:xfrm>
          <a:prstGeom prst="rect">
            <a:avLst/>
          </a:prstGeom>
        </p:spPr>
      </p:pic>
      <p:sp>
        <p:nvSpPr>
          <p:cNvPr id="10" name="Text 5"/>
          <p:cNvSpPr/>
          <p:nvPr/>
        </p:nvSpPr>
        <p:spPr>
          <a:xfrm>
            <a:off x="3417615" y="4260354"/>
            <a:ext cx="2365846" cy="166092"/>
          </a:xfrm>
          <a:prstGeom prst="rect">
            <a:avLst/>
          </a:prstGeom>
          <a:noFill/>
          <a:ln/>
        </p:spPr>
        <p:txBody>
          <a:bodyPr wrap="none" lIns="0" tIns="0" rIns="0" bIns="0" rtlCol="0" anchor="t"/>
          <a:lstStyle/>
          <a:p>
            <a:pPr algn="l" indent="0" marL="0">
              <a:lnSpc>
                <a:spcPct val="104000"/>
              </a:lnSpc>
              <a:buNone/>
            </a:pPr>
            <a:r>
              <a:rPr lang="en-US" sz="1000" dirty="0">
                <a:solidFill>
                  <a:srgbClr val="2C2821"/>
                </a:solidFill>
                <a:latin typeface="Alice" pitchFamily="34" charset="0"/>
                <a:ea typeface="Alice" pitchFamily="34" charset="-122"/>
                <a:cs typeface="Alice" pitchFamily="34" charset="-120"/>
              </a:rPr>
              <a:t>Partnerships</a:t>
            </a:r>
            <a:endParaRPr lang="en-US" sz="1000" dirty="0"/>
          </a:p>
        </p:txBody>
      </p:sp>
      <p:sp>
        <p:nvSpPr>
          <p:cNvPr id="11" name="Text 6"/>
          <p:cNvSpPr/>
          <p:nvPr/>
        </p:nvSpPr>
        <p:spPr>
          <a:xfrm>
            <a:off x="3417615" y="4474220"/>
            <a:ext cx="2365846" cy="148828"/>
          </a:xfrm>
          <a:prstGeom prst="rect">
            <a:avLst/>
          </a:prstGeom>
          <a:noFill/>
          <a:ln/>
        </p:spPr>
        <p:txBody>
          <a:bodyPr wrap="none" lIns="0" tIns="0" rIns="0" bIns="0" rtlCol="0" anchor="t"/>
          <a:lstStyle/>
          <a:p>
            <a:pPr algn="l" indent="0" marL="0">
              <a:lnSpc>
                <a:spcPct val="117000"/>
              </a:lnSpc>
              <a:buNone/>
            </a:pPr>
            <a:r>
              <a:rPr lang="en-US" sz="800" dirty="0">
                <a:solidFill>
                  <a:srgbClr val="2C2821"/>
                </a:solidFill>
                <a:latin typeface="Lora" pitchFamily="34" charset="0"/>
                <a:ea typeface="Lora" pitchFamily="34" charset="-122"/>
                <a:cs typeface="Lora" pitchFamily="34" charset="-120"/>
              </a:rPr>
              <a:t>Stronger collaboration across counties</a:t>
            </a:r>
            <a:endParaRPr lang="en-US" sz="800" dirty="0"/>
          </a:p>
        </p:txBody>
      </p:sp>
      <p:pic>
        <p:nvPicPr>
          <p:cNvPr id="12"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3709" y="4139803"/>
            <a:ext cx="2664098" cy="603796"/>
          </a:xfrm>
          <a:prstGeom prst="rect">
            <a:avLst/>
          </a:prstGeom>
        </p:spPr>
      </p:pic>
      <p:sp>
        <p:nvSpPr>
          <p:cNvPr id="13" name="Text 7"/>
          <p:cNvSpPr/>
          <p:nvPr/>
        </p:nvSpPr>
        <p:spPr>
          <a:xfrm>
            <a:off x="6161410" y="4260354"/>
            <a:ext cx="2365846" cy="166092"/>
          </a:xfrm>
          <a:prstGeom prst="rect">
            <a:avLst/>
          </a:prstGeom>
          <a:noFill/>
          <a:ln/>
        </p:spPr>
        <p:txBody>
          <a:bodyPr wrap="none" lIns="0" tIns="0" rIns="0" bIns="0" rtlCol="0" anchor="t"/>
          <a:lstStyle/>
          <a:p>
            <a:pPr algn="l" indent="0" marL="0">
              <a:lnSpc>
                <a:spcPct val="104000"/>
              </a:lnSpc>
              <a:buNone/>
            </a:pPr>
            <a:r>
              <a:rPr lang="en-US" sz="1000" dirty="0">
                <a:solidFill>
                  <a:srgbClr val="2C2821"/>
                </a:solidFill>
                <a:latin typeface="Alice" pitchFamily="34" charset="0"/>
                <a:ea typeface="Alice" pitchFamily="34" charset="-122"/>
                <a:cs typeface="Alice" pitchFamily="34" charset="-120"/>
              </a:rPr>
              <a:t>Vision</a:t>
            </a:r>
            <a:endParaRPr lang="en-US" sz="1000" dirty="0"/>
          </a:p>
        </p:txBody>
      </p:sp>
      <p:sp>
        <p:nvSpPr>
          <p:cNvPr id="14" name="Text 8"/>
          <p:cNvSpPr/>
          <p:nvPr/>
        </p:nvSpPr>
        <p:spPr>
          <a:xfrm>
            <a:off x="6161410" y="4474220"/>
            <a:ext cx="2365846" cy="148828"/>
          </a:xfrm>
          <a:prstGeom prst="rect">
            <a:avLst/>
          </a:prstGeom>
          <a:noFill/>
          <a:ln/>
        </p:spPr>
        <p:txBody>
          <a:bodyPr wrap="none" lIns="0" tIns="0" rIns="0" bIns="0" rtlCol="0" anchor="t"/>
          <a:lstStyle/>
          <a:p>
            <a:pPr algn="l" indent="0" marL="0">
              <a:lnSpc>
                <a:spcPct val="117000"/>
              </a:lnSpc>
              <a:buNone/>
            </a:pPr>
            <a:r>
              <a:rPr lang="en-US" sz="800" dirty="0">
                <a:solidFill>
                  <a:srgbClr val="2C2821"/>
                </a:solidFill>
                <a:latin typeface="Lora" pitchFamily="34" charset="0"/>
                <a:ea typeface="Lora" pitchFamily="34" charset="-122"/>
                <a:cs typeface="Lora" pitchFamily="34" charset="-120"/>
              </a:rPr>
              <a:t>A food-secure future for all neighbors</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6119" y="847130"/>
            <a:ext cx="8151763" cy="442987"/>
          </a:xfrm>
          <a:prstGeom prst="rect">
            <a:avLst/>
          </a:prstGeom>
          <a:noFill/>
          <a:ln/>
        </p:spPr>
        <p:txBody>
          <a:bodyPr wrap="none" lIns="0" tIns="0" rIns="0" bIns="0" rtlCol="0" anchor="t"/>
          <a:lstStyle/>
          <a:p>
            <a:pPr algn="l" indent="0" marL="0">
              <a:lnSpc>
                <a:spcPct val="104000"/>
              </a:lnSpc>
              <a:buNone/>
            </a:pPr>
            <a:r>
              <a:rPr lang="en-US" sz="2750" dirty="0">
                <a:solidFill>
                  <a:srgbClr val="482366"/>
                </a:solidFill>
                <a:latin typeface="Alice" pitchFamily="34" charset="0"/>
                <a:ea typeface="Alice" pitchFamily="34" charset="-122"/>
                <a:cs typeface="Alice" pitchFamily="34" charset="-120"/>
              </a:rPr>
              <a:t>2025 Board of Directors</a:t>
            </a:r>
            <a:endParaRPr lang="en-US" sz="2750" dirty="0"/>
          </a:p>
        </p:txBody>
      </p:sp>
      <p:sp>
        <p:nvSpPr>
          <p:cNvPr id="3" name="Text 1"/>
          <p:cNvSpPr/>
          <p:nvPr/>
        </p:nvSpPr>
        <p:spPr>
          <a:xfrm>
            <a:off x="496119" y="1630263"/>
            <a:ext cx="3902943" cy="1055936"/>
          </a:xfrm>
          <a:prstGeom prst="rect">
            <a:avLst/>
          </a:prstGeom>
          <a:noFill/>
          <a:ln/>
        </p:spPr>
        <p:txBody>
          <a:bodyPr wrap="square" lIns="0" tIns="0" rIns="0" bIns="0" rtlCol="0" anchor="t">
            <a:normAutofit/>
          </a:bodyPr>
          <a:lstStyle/>
          <a:p>
            <a:pPr algn="l" marL="223520" indent="-223520">
              <a:lnSpc>
                <a:spcPct val="133000"/>
              </a:lnSpc>
              <a:buSzPct val="100000"/>
              <a:buChar char="•"/>
            </a:pPr>
            <a:r>
              <a:rPr lang="en-US" sz="1100" b="1" dirty="0">
                <a:solidFill>
                  <a:srgbClr val="2C2821"/>
                </a:solidFill>
                <a:latin typeface="Lora Bold" pitchFamily="34" charset="0"/>
                <a:ea typeface="Lora Bold" pitchFamily="34" charset="-122"/>
                <a:cs typeface="Lora Bold" pitchFamily="34" charset="-120"/>
              </a:rPr>
              <a:t>Dulce Hurst, President</a:t>
            </a:r>
            <a:endParaRPr lang="en-US" sz="1100" dirty="0"/>
          </a:p>
          <a:p>
            <a:pPr algn="l" marL="223520" indent="-223520">
              <a:lnSpc>
                <a:spcPct val="133000"/>
              </a:lnSpc>
              <a:buSzPct val="100000"/>
              <a:buChar char="•"/>
            </a:pPr>
            <a:r>
              <a:rPr lang="en-US" sz="1100" b="1" dirty="0">
                <a:solidFill>
                  <a:srgbClr val="2C2821"/>
                </a:solidFill>
                <a:latin typeface="Lora Bold" pitchFamily="34" charset="0"/>
                <a:ea typeface="Lora Bold" pitchFamily="34" charset="-122"/>
                <a:cs typeface="Lora Bold" pitchFamily="34" charset="-120"/>
              </a:rPr>
              <a:t>Mary Jo Leventhal, Vice-President</a:t>
            </a:r>
            <a:endParaRPr lang="en-US" sz="1100" dirty="0"/>
          </a:p>
          <a:p>
            <a:pPr algn="l" marL="223520" indent="-223520">
              <a:lnSpc>
                <a:spcPct val="133000"/>
              </a:lnSpc>
              <a:buSzPct val="100000"/>
              <a:buChar char="•"/>
            </a:pPr>
            <a:r>
              <a:rPr lang="en-US" sz="1100" b="1" dirty="0">
                <a:solidFill>
                  <a:srgbClr val="2C2821"/>
                </a:solidFill>
                <a:latin typeface="Lora Bold" pitchFamily="34" charset="0"/>
                <a:ea typeface="Lora Bold" pitchFamily="34" charset="-122"/>
                <a:cs typeface="Lora Bold" pitchFamily="34" charset="-120"/>
              </a:rPr>
              <a:t>Nancy Cavanaugh, Treasurer</a:t>
            </a:r>
            <a:endParaRPr lang="en-US" sz="1100" dirty="0"/>
          </a:p>
          <a:p>
            <a:pPr algn="l" marL="223520" indent="-223520">
              <a:lnSpc>
                <a:spcPct val="133000"/>
              </a:lnSpc>
              <a:buSzPct val="100000"/>
              <a:buChar char="•"/>
            </a:pPr>
            <a:r>
              <a:rPr lang="en-US" sz="1100" b="1" dirty="0">
                <a:solidFill>
                  <a:srgbClr val="2C2821"/>
                </a:solidFill>
                <a:latin typeface="Lora Bold" pitchFamily="34" charset="0"/>
                <a:ea typeface="Lora Bold" pitchFamily="34" charset="-122"/>
                <a:cs typeface="Lora Bold" pitchFamily="34" charset="-120"/>
              </a:rPr>
              <a:t>Gracie Hemphill, Secretary</a:t>
            </a:r>
            <a:endParaRPr lang="en-US" sz="1100" dirty="0"/>
          </a:p>
        </p:txBody>
      </p:sp>
      <p:pic>
        <p:nvPicPr>
          <p:cNvPr id="4" name="Image 0" descr="preencoded.png">    </p:cNvPr>
          <p:cNvPicPr>
            <a:picLocks noChangeAspect="1"/>
          </p:cNvPicPr>
          <p:nvPr/>
        </p:nvPicPr>
        <p:blipFill>
          <a:blip r:embed="rId1"/>
          <a:stretch>
            <a:fillRect/>
          </a:stretch>
        </p:blipFill>
        <p:spPr>
          <a:xfrm>
            <a:off x="496119" y="2845668"/>
            <a:ext cx="1937445" cy="1291233"/>
          </a:xfrm>
          <a:prstGeom prst="rect">
            <a:avLst/>
          </a:prstGeom>
        </p:spPr>
      </p:pic>
      <p:sp>
        <p:nvSpPr>
          <p:cNvPr id="5" name="Text 2"/>
          <p:cNvSpPr/>
          <p:nvPr/>
        </p:nvSpPr>
        <p:spPr>
          <a:xfrm>
            <a:off x="4749701" y="1630263"/>
            <a:ext cx="3902943" cy="2161431"/>
          </a:xfrm>
          <a:prstGeom prst="rect">
            <a:avLst/>
          </a:prstGeom>
          <a:noFill/>
          <a:ln/>
        </p:spPr>
        <p:txBody>
          <a:bodyPr wrap="square" lIns="0" tIns="0" rIns="0" bIns="0" rtlCol="0" anchor="t">
            <a:normAutofit/>
          </a:bodyPr>
          <a:lstStyle/>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Zach Bayless</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Nettie Carter-Smith</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Mike Dinovo</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Bill Johnson</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Stephanie Novosad</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Abby O'Connor</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Steve Short</a:t>
            </a:r>
            <a:endParaRPr lang="en-US" sz="1100" dirty="0"/>
          </a:p>
          <a:p>
            <a:pPr algn="l" marL="223520" indent="-223520">
              <a:lnSpc>
                <a:spcPct val="133000"/>
              </a:lnSpc>
              <a:buSzPct val="100000"/>
              <a:buChar char="•"/>
            </a:pPr>
            <a:r>
              <a:rPr lang="en-US" sz="1100" dirty="0">
                <a:solidFill>
                  <a:srgbClr val="2C2821"/>
                </a:solidFill>
                <a:latin typeface="Lora" pitchFamily="34" charset="0"/>
                <a:ea typeface="Lora" pitchFamily="34" charset="-122"/>
                <a:cs typeface="Lora" pitchFamily="34" charset="-120"/>
              </a:rPr>
              <a:t>Becky Skiles Gorby</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15000" y="0"/>
            <a:ext cx="3429000" cy="5143500"/>
          </a:xfrm>
          <a:prstGeom prst="rect">
            <a:avLst/>
          </a:prstGeom>
        </p:spPr>
      </p:pic>
      <p:sp>
        <p:nvSpPr>
          <p:cNvPr id="3" name="Text 0"/>
          <p:cNvSpPr/>
          <p:nvPr/>
        </p:nvSpPr>
        <p:spPr>
          <a:xfrm>
            <a:off x="496119" y="408012"/>
            <a:ext cx="4722763" cy="197272"/>
          </a:xfrm>
          <a:prstGeom prst="rect">
            <a:avLst/>
          </a:prstGeom>
          <a:noFill/>
          <a:ln/>
        </p:spPr>
        <p:txBody>
          <a:bodyPr wrap="none" lIns="0" tIns="0" rIns="0" bIns="0" rtlCol="0" anchor="t"/>
          <a:lstStyle/>
          <a:p>
            <a:pPr algn="l" indent="0" marL="0">
              <a:lnSpc>
                <a:spcPct val="104000"/>
              </a:lnSpc>
              <a:buNone/>
            </a:pPr>
            <a:r>
              <a:rPr lang="en-US" sz="1200" dirty="0">
                <a:solidFill>
                  <a:srgbClr val="482366"/>
                </a:solidFill>
                <a:latin typeface="Alice" pitchFamily="34" charset="0"/>
                <a:ea typeface="Alice" pitchFamily="34" charset="-122"/>
                <a:cs typeface="Alice" pitchFamily="34" charset="-120"/>
              </a:rPr>
              <a:t>Neighbor Story</a:t>
            </a:r>
            <a:endParaRPr lang="en-US" sz="1200" dirty="0"/>
          </a:p>
        </p:txBody>
      </p:sp>
      <p:sp>
        <p:nvSpPr>
          <p:cNvPr id="4" name="Text 1"/>
          <p:cNvSpPr/>
          <p:nvPr/>
        </p:nvSpPr>
        <p:spPr>
          <a:xfrm>
            <a:off x="496119" y="650230"/>
            <a:ext cx="4722763" cy="394543"/>
          </a:xfrm>
          <a:prstGeom prst="rect">
            <a:avLst/>
          </a:prstGeom>
          <a:noFill/>
          <a:ln/>
        </p:spPr>
        <p:txBody>
          <a:bodyPr wrap="none" lIns="0" tIns="0" rIns="0" bIns="0" rtlCol="0" anchor="t"/>
          <a:lstStyle/>
          <a:p>
            <a:pPr algn="l" indent="0" marL="0">
              <a:lnSpc>
                <a:spcPct val="104000"/>
              </a:lnSpc>
              <a:buNone/>
            </a:pPr>
            <a:r>
              <a:rPr lang="en-US" sz="2450" dirty="0">
                <a:solidFill>
                  <a:srgbClr val="482366"/>
                </a:solidFill>
                <a:latin typeface="Alice" pitchFamily="34" charset="0"/>
                <a:ea typeface="Alice" pitchFamily="34" charset="-122"/>
                <a:cs typeface="Alice" pitchFamily="34" charset="-120"/>
              </a:rPr>
              <a:t>Making Ends Meet</a:t>
            </a:r>
            <a:endParaRPr lang="en-US" sz="2450" dirty="0"/>
          </a:p>
        </p:txBody>
      </p:sp>
      <p:sp>
        <p:nvSpPr>
          <p:cNvPr id="5" name="Shape 2"/>
          <p:cNvSpPr/>
          <p:nvPr/>
        </p:nvSpPr>
        <p:spPr>
          <a:xfrm>
            <a:off x="496119" y="1339900"/>
            <a:ext cx="14288" cy="775171"/>
          </a:xfrm>
          <a:prstGeom prst="roundRect">
            <a:avLst>
              <a:gd name="adj" fmla="val 59998"/>
            </a:avLst>
          </a:prstGeom>
          <a:solidFill>
            <a:srgbClr val="E45525"/>
          </a:solidFill>
          <a:ln/>
        </p:spPr>
      </p:sp>
      <p:sp>
        <p:nvSpPr>
          <p:cNvPr id="6" name="Text 3"/>
          <p:cNvSpPr/>
          <p:nvPr/>
        </p:nvSpPr>
        <p:spPr>
          <a:xfrm>
            <a:off x="685502" y="1441103"/>
            <a:ext cx="2017961" cy="572839"/>
          </a:xfrm>
          <a:prstGeom prst="rect">
            <a:avLst/>
          </a:prstGeom>
          <a:noFill/>
          <a:ln/>
        </p:spPr>
        <p:txBody>
          <a:bodyPr wrap="square" lIns="0" tIns="0" rIns="0" bIns="0" rtlCol="0" anchor="t">
            <a:normAutofit/>
          </a:bodyPr>
          <a:lstStyle/>
          <a:p>
            <a:pPr algn="l" indent="0" marL="0">
              <a:lnSpc>
                <a:spcPct val="126000"/>
              </a:lnSpc>
              <a:buNone/>
            </a:pPr>
            <a:r>
              <a:rPr lang="en-US" sz="950" i="1" dirty="0">
                <a:solidFill>
                  <a:srgbClr val="2C2821"/>
                </a:solidFill>
                <a:latin typeface="Lora" pitchFamily="34" charset="0"/>
                <a:ea typeface="Lora" pitchFamily="34" charset="-122"/>
                <a:cs typeface="Lora" pitchFamily="34" charset="-120"/>
              </a:rPr>
              <a:t>"Your help matters... know that you are helping our daughter and two sons eat when we can't do it."</a:t>
            </a:r>
            <a:endParaRPr lang="en-US" sz="950" dirty="0"/>
          </a:p>
        </p:txBody>
      </p:sp>
      <p:sp>
        <p:nvSpPr>
          <p:cNvPr id="7" name="Text 4"/>
          <p:cNvSpPr/>
          <p:nvPr/>
        </p:nvSpPr>
        <p:spPr>
          <a:xfrm>
            <a:off x="496119" y="2241649"/>
            <a:ext cx="2207344" cy="2392561"/>
          </a:xfrm>
          <a:prstGeom prst="rect">
            <a:avLst/>
          </a:prstGeom>
          <a:noFill/>
          <a:ln/>
        </p:spPr>
        <p:txBody>
          <a:bodyPr wrap="square" lIns="0" tIns="0" rIns="0" bIns="0" rtlCol="0" anchor="t">
            <a:normAutofit/>
          </a:bodyPr>
          <a:lstStyle/>
          <a:p>
            <a:pPr algn="l" indent="0" marL="0">
              <a:lnSpc>
                <a:spcPct val="126000"/>
              </a:lnSpc>
              <a:spcAft>
                <a:spcPts val="750"/>
              </a:spcAft>
              <a:buNone/>
            </a:pPr>
            <a:r>
              <a:rPr lang="en-US" sz="950" dirty="0">
                <a:solidFill>
                  <a:srgbClr val="2C2821"/>
                </a:solidFill>
                <a:latin typeface="Lora" pitchFamily="34" charset="0"/>
                <a:ea typeface="Lora" pitchFamily="34" charset="-122"/>
                <a:cs typeface="Lora" pitchFamily="34" charset="-120"/>
              </a:rPr>
              <a:t>Despite spending $900 a month on groceries, sometimes it's just not enough. When budgets get tight, Nikki and Scott of Mechanicsburg visit </a:t>
            </a:r>
            <a:pPr algn="l" indent="0" marL="0">
              <a:lnSpc>
                <a:spcPct val="126000"/>
              </a:lnSpc>
              <a:spcAft>
                <a:spcPts val="750"/>
              </a:spcAft>
              <a:buNone/>
            </a:pPr>
            <a:r>
              <a:rPr lang="en-US" sz="950" b="1" dirty="0">
                <a:solidFill>
                  <a:srgbClr val="2C2821"/>
                </a:solidFill>
                <a:latin typeface="Lora Bold" pitchFamily="34" charset="0"/>
                <a:ea typeface="Lora Bold" pitchFamily="34" charset="-122"/>
                <a:cs typeface="Lora Bold" pitchFamily="34" charset="-120"/>
              </a:rPr>
              <a:t>Oasis of Mercy</a:t>
            </a:r>
            <a:pPr algn="l" indent="0" marL="0">
              <a:lnSpc>
                <a:spcPct val="126000"/>
              </a:lnSpc>
              <a:spcAft>
                <a:spcPts val="750"/>
              </a:spcAft>
              <a:buNone/>
            </a:pPr>
            <a:r>
              <a:rPr lang="en-US" sz="950" dirty="0">
                <a:solidFill>
                  <a:srgbClr val="2C2821"/>
                </a:solidFill>
                <a:latin typeface="Lora" pitchFamily="34" charset="0"/>
                <a:ea typeface="Lora" pitchFamily="34" charset="-122"/>
                <a:cs typeface="Lora" pitchFamily="34" charset="-120"/>
              </a:rPr>
              <a:t>, a Second Harvest partner agency. They receive bread, canned goods, frozen foods, and even baby formula. These essential items make it possible for the family to bridge the gaps between pay days.</a:t>
            </a:r>
            <a:endParaRPr lang="en-US" sz="950" dirty="0"/>
          </a:p>
        </p:txBody>
      </p:sp>
      <p:sp>
        <p:nvSpPr>
          <p:cNvPr id="8" name="Text 5"/>
          <p:cNvSpPr/>
          <p:nvPr/>
        </p:nvSpPr>
        <p:spPr>
          <a:xfrm>
            <a:off x="3016300" y="1314599"/>
            <a:ext cx="2207344" cy="2201614"/>
          </a:xfrm>
          <a:prstGeom prst="rect">
            <a:avLst/>
          </a:prstGeom>
          <a:noFill/>
          <a:ln/>
        </p:spPr>
        <p:txBody>
          <a:bodyPr wrap="square" lIns="0" tIns="0" rIns="0" bIns="0" rtlCol="0" anchor="t">
            <a:normAutofit/>
          </a:bodyPr>
          <a:lstStyle/>
          <a:p>
            <a:pPr algn="l" indent="0" marL="0">
              <a:lnSpc>
                <a:spcPct val="126000"/>
              </a:lnSpc>
              <a:spcAft>
                <a:spcPts val="750"/>
              </a:spcAft>
              <a:buNone/>
            </a:pPr>
            <a:r>
              <a:rPr lang="en-US" sz="950" dirty="0">
                <a:solidFill>
                  <a:srgbClr val="2C2821"/>
                </a:solidFill>
                <a:latin typeface="Lora" pitchFamily="34" charset="0"/>
                <a:ea typeface="Lora" pitchFamily="34" charset="-122"/>
                <a:cs typeface="Lora" pitchFamily="34" charset="-120"/>
              </a:rPr>
              <a:t>Stories like Nikki and Scott’s became more common this year. As grocery prices climbed and budgets got tighter, more families, some who had never needed our help before, found themselves reaching out.</a:t>
            </a:r>
            <a:endParaRPr lang="en-US" sz="950" dirty="0"/>
          </a:p>
          <a:p>
            <a:pPr algn="l" indent="0" marL="0">
              <a:lnSpc>
                <a:spcPct val="126000"/>
              </a:lnSpc>
              <a:buNone/>
            </a:pPr>
            <a:r>
              <a:rPr lang="en-US" sz="950" dirty="0">
                <a:solidFill>
                  <a:srgbClr val="2C2821"/>
                </a:solidFill>
                <a:latin typeface="Lora" pitchFamily="34" charset="0"/>
                <a:ea typeface="Lora" pitchFamily="34" charset="-122"/>
                <a:cs typeface="Lora" pitchFamily="34" charset="-120"/>
              </a:rPr>
              <a:t>Thanks to donor support, partner pantries like Oasis of Mercy kept offering steady, reliable access to food, helping families get through tough times when it mattered most.</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96119" y="399231"/>
            <a:ext cx="8151763" cy="114226"/>
          </a:xfrm>
          <a:prstGeom prst="rect">
            <a:avLst/>
          </a:prstGeom>
          <a:noFill/>
          <a:ln/>
        </p:spPr>
        <p:txBody>
          <a:bodyPr wrap="none" lIns="0" tIns="0" rIns="0" bIns="0" rtlCol="0" anchor="t"/>
          <a:lstStyle/>
          <a:p>
            <a:pPr algn="l" indent="0" marL="0">
              <a:lnSpc>
                <a:spcPct val="104000"/>
              </a:lnSpc>
              <a:buNone/>
            </a:pPr>
            <a:r>
              <a:rPr lang="en-US" sz="700" dirty="0">
                <a:solidFill>
                  <a:srgbClr val="482366"/>
                </a:solidFill>
                <a:latin typeface="Alice" pitchFamily="34" charset="0"/>
                <a:ea typeface="Alice" pitchFamily="34" charset="-122"/>
                <a:cs typeface="Alice" pitchFamily="34" charset="-120"/>
              </a:rPr>
              <a:t>Partner Spotlight</a:t>
            </a:r>
            <a:endParaRPr lang="en-US" sz="700" dirty="0"/>
          </a:p>
        </p:txBody>
      </p:sp>
      <p:sp>
        <p:nvSpPr>
          <p:cNvPr id="3" name="Text 1"/>
          <p:cNvSpPr/>
          <p:nvPr/>
        </p:nvSpPr>
        <p:spPr>
          <a:xfrm>
            <a:off x="496119" y="528489"/>
            <a:ext cx="8151763" cy="228451"/>
          </a:xfrm>
          <a:prstGeom prst="rect">
            <a:avLst/>
          </a:prstGeom>
          <a:noFill/>
          <a:ln/>
        </p:spPr>
        <p:txBody>
          <a:bodyPr wrap="none" lIns="0" tIns="0" rIns="0" bIns="0" rtlCol="0" anchor="t"/>
          <a:lstStyle/>
          <a:p>
            <a:pPr algn="l" indent="0" marL="0">
              <a:lnSpc>
                <a:spcPct val="104000"/>
              </a:lnSpc>
              <a:buNone/>
            </a:pPr>
            <a:r>
              <a:rPr lang="en-US" sz="1400" dirty="0">
                <a:solidFill>
                  <a:srgbClr val="482366"/>
                </a:solidFill>
                <a:latin typeface="Alice" pitchFamily="34" charset="0"/>
                <a:ea typeface="Alice" pitchFamily="34" charset="-122"/>
                <a:cs typeface="Alice" pitchFamily="34" charset="-120"/>
              </a:rPr>
              <a:t>Community in Action</a:t>
            </a:r>
            <a:endParaRPr lang="en-US" sz="1400" dirty="0"/>
          </a:p>
        </p:txBody>
      </p:sp>
      <p:pic>
        <p:nvPicPr>
          <p:cNvPr id="4" name="Image 0" descr="preencoded.png">    </p:cNvPr>
          <p:cNvPicPr>
            <a:picLocks noChangeAspect="1"/>
          </p:cNvPicPr>
          <p:nvPr/>
        </p:nvPicPr>
        <p:blipFill>
          <a:blip r:embed="rId1"/>
          <a:stretch>
            <a:fillRect/>
          </a:stretch>
        </p:blipFill>
        <p:spPr>
          <a:xfrm>
            <a:off x="496119" y="855762"/>
            <a:ext cx="5236220" cy="3489871"/>
          </a:xfrm>
          <a:prstGeom prst="rect">
            <a:avLst/>
          </a:prstGeom>
        </p:spPr>
      </p:pic>
      <p:sp>
        <p:nvSpPr>
          <p:cNvPr id="5" name="Text 2"/>
          <p:cNvSpPr/>
          <p:nvPr/>
        </p:nvSpPr>
        <p:spPr>
          <a:xfrm>
            <a:off x="5915397" y="2379315"/>
            <a:ext cx="2737172" cy="442764"/>
          </a:xfrm>
          <a:prstGeom prst="rect">
            <a:avLst/>
          </a:prstGeom>
          <a:noFill/>
          <a:ln/>
        </p:spPr>
        <p:txBody>
          <a:bodyPr wrap="square" lIns="0" tIns="0" rIns="0" bIns="0" rtlCol="0" anchor="t">
            <a:normAutofit/>
          </a:bodyPr>
          <a:lstStyle/>
          <a:p>
            <a:pPr algn="l" indent="0" marL="0">
              <a:lnSpc>
                <a:spcPct val="101000"/>
              </a:lnSpc>
              <a:buNone/>
            </a:pPr>
            <a:r>
              <a:rPr lang="en-US" sz="550" dirty="0">
                <a:solidFill>
                  <a:srgbClr val="2C2821"/>
                </a:solidFill>
                <a:latin typeface="Lora" pitchFamily="34" charset="0"/>
                <a:ea typeface="Lora" pitchFamily="34" charset="-122"/>
                <a:cs typeface="Lora" pitchFamily="34" charset="-120"/>
              </a:rPr>
              <a:t>The WhereHouse Food Pantry in Urbana is a valued partner of Second Harvest Food Bank, offering a friendly, caring space for neighbors in need. In addition to a pantry stocked with nutritious food, they offer our neighbors household essentials, hygiene products, and even books and games. They also host a free community dinner once a month  which is open to everyone in the community.</a:t>
            </a:r>
            <a:endParaRPr lang="en-US" sz="550" dirty="0"/>
          </a:p>
        </p:txBody>
      </p:sp>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03" y="4432548"/>
            <a:ext cx="109612" cy="109612"/>
          </a:xfrm>
          <a:prstGeom prst="rect">
            <a:avLst/>
          </a:prstGeom>
        </p:spPr>
      </p:pic>
      <p:sp>
        <p:nvSpPr>
          <p:cNvPr id="7" name="Text 3"/>
          <p:cNvSpPr/>
          <p:nvPr/>
        </p:nvSpPr>
        <p:spPr>
          <a:xfrm>
            <a:off x="733648" y="4430316"/>
            <a:ext cx="2448297" cy="114226"/>
          </a:xfrm>
          <a:prstGeom prst="rect">
            <a:avLst/>
          </a:prstGeom>
          <a:noFill/>
          <a:ln/>
        </p:spPr>
        <p:txBody>
          <a:bodyPr wrap="none" lIns="0" tIns="0" rIns="0" bIns="0" rtlCol="0" anchor="t"/>
          <a:lstStyle/>
          <a:p>
            <a:pPr algn="l" indent="0" marL="0">
              <a:lnSpc>
                <a:spcPct val="104000"/>
              </a:lnSpc>
              <a:buNone/>
            </a:pPr>
            <a:r>
              <a:rPr lang="en-US" sz="700" dirty="0">
                <a:solidFill>
                  <a:srgbClr val="2C2821"/>
                </a:solidFill>
                <a:latin typeface="Alice" pitchFamily="34" charset="0"/>
                <a:ea typeface="Alice" pitchFamily="34" charset="-122"/>
                <a:cs typeface="Alice" pitchFamily="34" charset="-120"/>
              </a:rPr>
              <a:t>Local Distribution</a:t>
            </a:r>
            <a:endParaRPr lang="en-US" sz="700" dirty="0"/>
          </a:p>
        </p:txBody>
      </p:sp>
      <p:sp>
        <p:nvSpPr>
          <p:cNvPr id="8" name="Text 4"/>
          <p:cNvSpPr/>
          <p:nvPr/>
        </p:nvSpPr>
        <p:spPr>
          <a:xfrm>
            <a:off x="733648" y="4567089"/>
            <a:ext cx="2448297" cy="177105"/>
          </a:xfrm>
          <a:prstGeom prst="rect">
            <a:avLst/>
          </a:prstGeom>
          <a:noFill/>
          <a:ln/>
        </p:spPr>
        <p:txBody>
          <a:bodyPr wrap="square" lIns="0" tIns="0" rIns="0" bIns="0" rtlCol="0" anchor="t">
            <a:normAutofit/>
          </a:bodyPr>
          <a:lstStyle/>
          <a:p>
            <a:pPr algn="l" indent="0" marL="0">
              <a:lnSpc>
                <a:spcPct val="101000"/>
              </a:lnSpc>
              <a:buNone/>
            </a:pPr>
            <a:r>
              <a:rPr lang="en-US" sz="550" dirty="0">
                <a:solidFill>
                  <a:srgbClr val="2C2821"/>
                </a:solidFill>
                <a:latin typeface="Lora" pitchFamily="34" charset="0"/>
                <a:ea typeface="Lora" pitchFamily="34" charset="-122"/>
                <a:cs typeface="Lora" pitchFamily="34" charset="-120"/>
              </a:rPr>
              <a:t>Partner pantries operate on the front lines, meeting neighbors where they live</a:t>
            </a:r>
            <a:endParaRPr lang="en-US" sz="550" dirty="0"/>
          </a:p>
        </p:txBody>
      </p:sp>
      <p:pic>
        <p:nvPicPr>
          <p:cNvPr id="9"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6434" y="4432548"/>
            <a:ext cx="109612" cy="109612"/>
          </a:xfrm>
          <a:prstGeom prst="rect">
            <a:avLst/>
          </a:prstGeom>
        </p:spPr>
      </p:pic>
      <p:sp>
        <p:nvSpPr>
          <p:cNvPr id="10" name="Text 5"/>
          <p:cNvSpPr/>
          <p:nvPr/>
        </p:nvSpPr>
        <p:spPr>
          <a:xfrm>
            <a:off x="3466579" y="4430316"/>
            <a:ext cx="2448297" cy="114226"/>
          </a:xfrm>
          <a:prstGeom prst="rect">
            <a:avLst/>
          </a:prstGeom>
          <a:noFill/>
          <a:ln/>
        </p:spPr>
        <p:txBody>
          <a:bodyPr wrap="none" lIns="0" tIns="0" rIns="0" bIns="0" rtlCol="0" anchor="t"/>
          <a:lstStyle/>
          <a:p>
            <a:pPr algn="l" indent="0" marL="0">
              <a:lnSpc>
                <a:spcPct val="104000"/>
              </a:lnSpc>
              <a:buNone/>
            </a:pPr>
            <a:r>
              <a:rPr lang="en-US" sz="700" dirty="0">
                <a:solidFill>
                  <a:srgbClr val="2C2821"/>
                </a:solidFill>
                <a:latin typeface="Alice" pitchFamily="34" charset="0"/>
                <a:ea typeface="Alice" pitchFamily="34" charset="-122"/>
                <a:cs typeface="Alice" pitchFamily="34" charset="-120"/>
              </a:rPr>
              <a:t>Unique Expertise</a:t>
            </a:r>
            <a:endParaRPr lang="en-US" sz="700" dirty="0"/>
          </a:p>
        </p:txBody>
      </p:sp>
      <p:sp>
        <p:nvSpPr>
          <p:cNvPr id="11" name="Text 6"/>
          <p:cNvSpPr/>
          <p:nvPr/>
        </p:nvSpPr>
        <p:spPr>
          <a:xfrm>
            <a:off x="3466579" y="4567089"/>
            <a:ext cx="2448297" cy="88553"/>
          </a:xfrm>
          <a:prstGeom prst="rect">
            <a:avLst/>
          </a:prstGeom>
          <a:noFill/>
          <a:ln/>
        </p:spPr>
        <p:txBody>
          <a:bodyPr wrap="none" lIns="0" tIns="0" rIns="0" bIns="0" rtlCol="0" anchor="t"/>
          <a:lstStyle/>
          <a:p>
            <a:pPr algn="l" indent="0" marL="0">
              <a:lnSpc>
                <a:spcPct val="101000"/>
              </a:lnSpc>
              <a:buNone/>
            </a:pPr>
            <a:r>
              <a:rPr lang="en-US" sz="550" dirty="0">
                <a:solidFill>
                  <a:srgbClr val="2C2821"/>
                </a:solidFill>
                <a:latin typeface="Lora" pitchFamily="34" charset="0"/>
                <a:ea typeface="Lora" pitchFamily="34" charset="-122"/>
                <a:cs typeface="Lora" pitchFamily="34" charset="-120"/>
              </a:rPr>
              <a:t>Each agency brings specialized knowledge of their community's needs</a:t>
            </a:r>
            <a:endParaRPr lang="en-US" sz="550" dirty="0"/>
          </a:p>
        </p:txBody>
      </p:sp>
      <p:pic>
        <p:nvPicPr>
          <p:cNvPr id="12"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9365" y="4432548"/>
            <a:ext cx="109612" cy="109612"/>
          </a:xfrm>
          <a:prstGeom prst="rect">
            <a:avLst/>
          </a:prstGeom>
        </p:spPr>
      </p:pic>
      <p:sp>
        <p:nvSpPr>
          <p:cNvPr id="13" name="Text 7"/>
          <p:cNvSpPr/>
          <p:nvPr/>
        </p:nvSpPr>
        <p:spPr>
          <a:xfrm>
            <a:off x="6199510" y="4430316"/>
            <a:ext cx="2448371" cy="114226"/>
          </a:xfrm>
          <a:prstGeom prst="rect">
            <a:avLst/>
          </a:prstGeom>
          <a:noFill/>
          <a:ln/>
        </p:spPr>
        <p:txBody>
          <a:bodyPr wrap="none" lIns="0" tIns="0" rIns="0" bIns="0" rtlCol="0" anchor="t"/>
          <a:lstStyle/>
          <a:p>
            <a:pPr algn="l" indent="0" marL="0">
              <a:lnSpc>
                <a:spcPct val="104000"/>
              </a:lnSpc>
              <a:buNone/>
            </a:pPr>
            <a:r>
              <a:rPr lang="en-US" sz="700" dirty="0">
                <a:solidFill>
                  <a:srgbClr val="2C2821"/>
                </a:solidFill>
                <a:latin typeface="Alice" pitchFamily="34" charset="0"/>
                <a:ea typeface="Alice" pitchFamily="34" charset="-122"/>
                <a:cs typeface="Alice" pitchFamily="34" charset="-120"/>
              </a:rPr>
              <a:t>Collective Impact</a:t>
            </a:r>
            <a:endParaRPr lang="en-US" sz="700" dirty="0"/>
          </a:p>
        </p:txBody>
      </p:sp>
      <p:sp>
        <p:nvSpPr>
          <p:cNvPr id="14" name="Text 8"/>
          <p:cNvSpPr/>
          <p:nvPr/>
        </p:nvSpPr>
        <p:spPr>
          <a:xfrm>
            <a:off x="6199510" y="4567089"/>
            <a:ext cx="2448371" cy="177105"/>
          </a:xfrm>
          <a:prstGeom prst="rect">
            <a:avLst/>
          </a:prstGeom>
          <a:noFill/>
          <a:ln/>
        </p:spPr>
        <p:txBody>
          <a:bodyPr wrap="square" lIns="0" tIns="0" rIns="0" bIns="0" rtlCol="0" anchor="t">
            <a:normAutofit/>
          </a:bodyPr>
          <a:lstStyle/>
          <a:p>
            <a:pPr algn="l" indent="0" marL="0">
              <a:lnSpc>
                <a:spcPct val="101000"/>
              </a:lnSpc>
              <a:buNone/>
            </a:pPr>
            <a:r>
              <a:rPr lang="en-US" sz="550" dirty="0">
                <a:solidFill>
                  <a:srgbClr val="2C2821"/>
                </a:solidFill>
                <a:latin typeface="Lora" pitchFamily="34" charset="0"/>
                <a:ea typeface="Lora" pitchFamily="34" charset="-122"/>
                <a:cs typeface="Lora" pitchFamily="34" charset="-120"/>
              </a:rPr>
              <a:t>Together, our network reaches more neighbors than any single organization could alone</a:t>
            </a:r>
            <a:endParaRPr lang="en-US" sz="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6119" y="819224"/>
            <a:ext cx="3927277" cy="1142107"/>
          </a:xfrm>
          <a:prstGeom prst="rect">
            <a:avLst/>
          </a:prstGeom>
          <a:noFill/>
          <a:ln/>
        </p:spPr>
        <p:txBody>
          <a:bodyPr wrap="square" lIns="0" tIns="0" rIns="0" bIns="0" rtlCol="0" anchor="t">
            <a:normAutofit/>
          </a:bodyPr>
          <a:lstStyle/>
          <a:p>
            <a:pPr algn="l" indent="0" marL="0">
              <a:lnSpc>
                <a:spcPct val="104000"/>
              </a:lnSpc>
              <a:buNone/>
            </a:pPr>
            <a:r>
              <a:rPr lang="en-US" sz="2350" dirty="0">
                <a:solidFill>
                  <a:srgbClr val="482366"/>
                </a:solidFill>
                <a:latin typeface="Alice" pitchFamily="34" charset="0"/>
                <a:ea typeface="Alice" pitchFamily="34" charset="-122"/>
                <a:cs typeface="Alice" pitchFamily="34" charset="-120"/>
              </a:rPr>
              <a:t>Strengthening Our Network: Investing in Partner Agencies</a:t>
            </a:r>
            <a:endParaRPr lang="en-US" sz="2350" dirty="0"/>
          </a:p>
        </p:txBody>
      </p:sp>
      <p:sp>
        <p:nvSpPr>
          <p:cNvPr id="3" name="Text 1"/>
          <p:cNvSpPr/>
          <p:nvPr/>
        </p:nvSpPr>
        <p:spPr>
          <a:xfrm>
            <a:off x="496119" y="2065958"/>
            <a:ext cx="3927277" cy="2268587"/>
          </a:xfrm>
          <a:prstGeom prst="rect">
            <a:avLst/>
          </a:prstGeom>
          <a:noFill/>
          <a:ln/>
        </p:spPr>
        <p:txBody>
          <a:bodyPr wrap="square" lIns="0" tIns="0" rIns="0" bIns="0" rtlCol="0" anchor="t">
            <a:normAutofit/>
          </a:bodyPr>
          <a:lstStyle/>
          <a:p>
            <a:pPr algn="l" indent="0" marL="0">
              <a:lnSpc>
                <a:spcPct val="124000"/>
              </a:lnSpc>
              <a:spcAft>
                <a:spcPts val="700"/>
              </a:spcAft>
              <a:buNone/>
            </a:pPr>
            <a:r>
              <a:rPr lang="en-US" sz="950" dirty="0">
                <a:solidFill>
                  <a:srgbClr val="2C2821"/>
                </a:solidFill>
                <a:latin typeface="Lora" pitchFamily="34" charset="0"/>
                <a:ea typeface="Lora" pitchFamily="34" charset="-122"/>
                <a:cs typeface="Lora" pitchFamily="34" charset="-120"/>
              </a:rPr>
              <a:t>Our work does not end when food leaves our warehouse. It continues through the network of partner agencies who serve neighbors every day. That’s why we intentionally reinvest in the strength and sustainability of those partners.</a:t>
            </a:r>
            <a:endParaRPr lang="en-US" sz="950" dirty="0"/>
          </a:p>
          <a:p>
            <a:pPr algn="l" indent="0" marL="0">
              <a:lnSpc>
                <a:spcPct val="124000"/>
              </a:lnSpc>
              <a:buNone/>
            </a:pPr>
            <a:r>
              <a:rPr lang="en-US" sz="950" dirty="0">
                <a:solidFill>
                  <a:srgbClr val="2C2821"/>
                </a:solidFill>
                <a:latin typeface="Lora" pitchFamily="34" charset="0"/>
                <a:ea typeface="Lora" pitchFamily="34" charset="-122"/>
                <a:cs typeface="Lora" pitchFamily="34" charset="-120"/>
              </a:rPr>
              <a:t>Through the </a:t>
            </a:r>
            <a:pPr algn="l" indent="0" marL="0">
              <a:lnSpc>
                <a:spcPct val="124000"/>
              </a:lnSpc>
              <a:buNone/>
            </a:pPr>
            <a:r>
              <a:rPr lang="en-US" sz="950" b="1" dirty="0">
                <a:solidFill>
                  <a:srgbClr val="2C2821"/>
                </a:solidFill>
                <a:latin typeface="Lora Bold" pitchFamily="34" charset="0"/>
                <a:ea typeface="Lora Bold" pitchFamily="34" charset="-122"/>
                <a:cs typeface="Lora Bold" pitchFamily="34" charset="-120"/>
              </a:rPr>
              <a:t>Maureen Sheehan Massaro Partner Agency Fund</a:t>
            </a:r>
            <a:pPr algn="l" indent="0" marL="0">
              <a:lnSpc>
                <a:spcPct val="124000"/>
              </a:lnSpc>
              <a:buNone/>
            </a:pPr>
            <a:r>
              <a:rPr lang="en-US" sz="950" dirty="0">
                <a:solidFill>
                  <a:srgbClr val="2C2821"/>
                </a:solidFill>
                <a:latin typeface="Lora" pitchFamily="34" charset="0"/>
                <a:ea typeface="Lora" pitchFamily="34" charset="-122"/>
                <a:cs typeface="Lora" pitchFamily="34" charset="-120"/>
              </a:rPr>
              <a:t>, we've provided direct support to dozens of partner pantries on the front lines of hunger relief. This fund offers partner agencies the opportunity to apply for capacity-building grants of up to $1,000 per request, with no limit on the number of applications. Whether upgrading equipment, expanding storage, or improving operations, these grants help agencies grow in ways that directly benefit the communities they serve.</a:t>
            </a:r>
            <a:endParaRPr lang="en-US" sz="950" dirty="0"/>
          </a:p>
        </p:txBody>
      </p:sp>
      <p:pic>
        <p:nvPicPr>
          <p:cNvPr id="4" name="Image 0" descr="preencoded.png">    </p:cNvPr>
          <p:cNvPicPr>
            <a:picLocks noChangeAspect="1"/>
          </p:cNvPicPr>
          <p:nvPr/>
        </p:nvPicPr>
        <p:blipFill>
          <a:blip r:embed="rId1"/>
          <a:stretch>
            <a:fillRect/>
          </a:stretch>
        </p:blipFill>
        <p:spPr>
          <a:xfrm>
            <a:off x="4725367" y="581323"/>
            <a:ext cx="3927277" cy="2618184"/>
          </a:xfrm>
          <a:prstGeom prst="rect">
            <a:avLst/>
          </a:prstGeom>
        </p:spPr>
      </p:pic>
      <p:sp>
        <p:nvSpPr>
          <p:cNvPr id="5" name="Text 2"/>
          <p:cNvSpPr/>
          <p:nvPr/>
        </p:nvSpPr>
        <p:spPr>
          <a:xfrm>
            <a:off x="4725367" y="3317230"/>
            <a:ext cx="3927277" cy="1268388"/>
          </a:xfrm>
          <a:prstGeom prst="rect">
            <a:avLst/>
          </a:prstGeom>
          <a:noFill/>
          <a:ln/>
        </p:spPr>
        <p:txBody>
          <a:bodyPr wrap="square" lIns="0" tIns="0" rIns="0" bIns="0" rtlCol="0" anchor="t">
            <a:normAutofit/>
          </a:bodyPr>
          <a:lstStyle/>
          <a:p>
            <a:pPr algn="l" indent="0" marL="0">
              <a:lnSpc>
                <a:spcPct val="124000"/>
              </a:lnSpc>
              <a:buNone/>
            </a:pPr>
            <a:r>
              <a:rPr lang="en-US" sz="950" dirty="0">
                <a:solidFill>
                  <a:srgbClr val="2C2821"/>
                </a:solidFill>
                <a:latin typeface="Lora" pitchFamily="34" charset="0"/>
                <a:ea typeface="Lora" pitchFamily="34" charset="-122"/>
                <a:cs typeface="Lora" pitchFamily="34" charset="-120"/>
              </a:rPr>
              <a:t>This year, the fund also supported our entire network by</a:t>
            </a:r>
            <a:pPr algn="l" indent="0" marL="0">
              <a:lnSpc>
                <a:spcPct val="124000"/>
              </a:lnSpc>
              <a:buNone/>
            </a:pPr>
            <a:r>
              <a:rPr lang="en-US" sz="950" b="1" dirty="0">
                <a:solidFill>
                  <a:srgbClr val="2C2821"/>
                </a:solidFill>
                <a:latin typeface="Lora Bold" pitchFamily="34" charset="0"/>
                <a:ea typeface="Lora Bold" pitchFamily="34" charset="-122"/>
                <a:cs typeface="Lora Bold" pitchFamily="34" charset="-120"/>
              </a:rPr>
              <a:t> </a:t>
            </a:r>
            <a:pPr algn="l" indent="0" marL="0">
              <a:lnSpc>
                <a:spcPct val="124000"/>
              </a:lnSpc>
              <a:buNone/>
            </a:pPr>
            <a:r>
              <a:rPr lang="en-US" sz="950" dirty="0">
                <a:solidFill>
                  <a:srgbClr val="2C2821"/>
                </a:solidFill>
                <a:latin typeface="Lora" pitchFamily="34" charset="0"/>
                <a:ea typeface="Lora" pitchFamily="34" charset="-122"/>
                <a:cs typeface="Lora" pitchFamily="34" charset="-120"/>
              </a:rPr>
              <a:t>subsidizing shared maintenance fees, ensuring agencies could remain focused on serving neighbors rather than managing rising operational costs. This approach reflects what we believe is full-circle support. We distribute food to our partners, and in turn, invest back into their ability to distribute it efficiently and effectively. By strengthening our partners, we strengthen the entire hunger-relief system.</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429000" cy="5143500"/>
          </a:xfrm>
          <a:prstGeom prst="rect">
            <a:avLst/>
          </a:prstGeom>
        </p:spPr>
      </p:pic>
      <p:sp>
        <p:nvSpPr>
          <p:cNvPr id="3" name="Text 0"/>
          <p:cNvSpPr/>
          <p:nvPr/>
        </p:nvSpPr>
        <p:spPr>
          <a:xfrm>
            <a:off x="3925119" y="405854"/>
            <a:ext cx="4722763" cy="775097"/>
          </a:xfrm>
          <a:prstGeom prst="rect">
            <a:avLst/>
          </a:prstGeom>
          <a:noFill/>
          <a:ln/>
        </p:spPr>
        <p:txBody>
          <a:bodyPr wrap="square" lIns="0" tIns="0" rIns="0" bIns="0" rtlCol="0" anchor="t">
            <a:normAutofit/>
          </a:bodyPr>
          <a:lstStyle/>
          <a:p>
            <a:pPr algn="l" indent="0" marL="0">
              <a:lnSpc>
                <a:spcPct val="104000"/>
              </a:lnSpc>
              <a:buNone/>
            </a:pPr>
            <a:r>
              <a:rPr lang="en-US" sz="2400" dirty="0">
                <a:solidFill>
                  <a:srgbClr val="482366"/>
                </a:solidFill>
                <a:latin typeface="Alice" pitchFamily="34" charset="0"/>
                <a:ea typeface="Alice" pitchFamily="34" charset="-122"/>
                <a:cs typeface="Alice" pitchFamily="34" charset="-120"/>
              </a:rPr>
              <a:t>Volunteers: The Power Behind the Work</a:t>
            </a:r>
            <a:endParaRPr lang="en-US" sz="2400" dirty="0"/>
          </a:p>
        </p:txBody>
      </p:sp>
      <p:sp>
        <p:nvSpPr>
          <p:cNvPr id="4" name="Text 1"/>
          <p:cNvSpPr/>
          <p:nvPr/>
        </p:nvSpPr>
        <p:spPr>
          <a:xfrm>
            <a:off x="3925119" y="1224335"/>
            <a:ext cx="4722763" cy="193849"/>
          </a:xfrm>
          <a:prstGeom prst="rect">
            <a:avLst/>
          </a:prstGeom>
          <a:noFill/>
          <a:ln/>
        </p:spPr>
        <p:txBody>
          <a:bodyPr wrap="none" lIns="0" tIns="0" rIns="0" bIns="0" rtlCol="0" anchor="t"/>
          <a:lstStyle/>
          <a:p>
            <a:pPr algn="l" indent="0" marL="0">
              <a:lnSpc>
                <a:spcPct val="104000"/>
              </a:lnSpc>
              <a:buNone/>
            </a:pPr>
            <a:r>
              <a:rPr lang="en-US" sz="1200" dirty="0">
                <a:solidFill>
                  <a:srgbClr val="482366"/>
                </a:solidFill>
                <a:latin typeface="Alice" pitchFamily="34" charset="0"/>
                <a:ea typeface="Alice" pitchFamily="34" charset="-122"/>
                <a:cs typeface="Alice" pitchFamily="34" charset="-120"/>
              </a:rPr>
              <a:t>Every day, volunteers fuel our mission.</a:t>
            </a:r>
            <a:endParaRPr lang="en-US" sz="1200" dirty="0"/>
          </a:p>
        </p:txBody>
      </p:sp>
      <p:sp>
        <p:nvSpPr>
          <p:cNvPr id="5" name="Text 2"/>
          <p:cNvSpPr/>
          <p:nvPr/>
        </p:nvSpPr>
        <p:spPr>
          <a:xfrm>
            <a:off x="3925119" y="1580927"/>
            <a:ext cx="4722763" cy="3156645"/>
          </a:xfrm>
          <a:prstGeom prst="rect">
            <a:avLst/>
          </a:prstGeom>
          <a:noFill/>
          <a:ln/>
        </p:spPr>
        <p:txBody>
          <a:bodyPr wrap="square" lIns="0" tIns="0" rIns="0" bIns="0" rtlCol="0" anchor="t">
            <a:normAutofit/>
          </a:bodyPr>
          <a:lstStyle/>
          <a:p>
            <a:pPr algn="l" indent="0" marL="0">
              <a:lnSpc>
                <a:spcPct val="125000"/>
              </a:lnSpc>
              <a:spcAft>
                <a:spcPts val="950"/>
              </a:spcAft>
              <a:buNone/>
            </a:pPr>
            <a:r>
              <a:rPr lang="en-US" sz="950" dirty="0">
                <a:solidFill>
                  <a:srgbClr val="2C2821"/>
                </a:solidFill>
                <a:latin typeface="Lora" pitchFamily="34" charset="0"/>
                <a:ea typeface="Lora" pitchFamily="34" charset="-122"/>
                <a:cs typeface="Lora" pitchFamily="34" charset="-120"/>
              </a:rPr>
              <a:t>From sorting and packing food to supporting distributions and assisting partner agencies, their time and effort ensure that food moves quickly and efficiently to our neighbors across the region. In a year marked by unique challenges, volunteers played a critical role in helping us stay responsive, flexible, and focused on our mission.</a:t>
            </a:r>
            <a:endParaRPr lang="en-US" sz="950" dirty="0"/>
          </a:p>
          <a:p>
            <a:pPr algn="l" indent="0" marL="0">
              <a:lnSpc>
                <a:spcPct val="125000"/>
              </a:lnSpc>
              <a:spcAft>
                <a:spcPts val="950"/>
              </a:spcAft>
              <a:buNone/>
            </a:pPr>
            <a:r>
              <a:rPr lang="en-US" sz="950" dirty="0">
                <a:solidFill>
                  <a:srgbClr val="2C2821"/>
                </a:solidFill>
                <a:latin typeface="Lora" pitchFamily="34" charset="0"/>
                <a:ea typeface="Lora" pitchFamily="34" charset="-122"/>
                <a:cs typeface="Lora" pitchFamily="34" charset="-120"/>
              </a:rPr>
              <a:t>Their impact goes far beyond the hours they give. Volunteers bring energy, care, and a shared commitment to community that strengthens every part of our work (plus they bring the FUN!). They help us extend our reach, maintain consistency during uncertain times, and serve more families with dignity and respect.</a:t>
            </a:r>
            <a:endParaRPr lang="en-US" sz="950" dirty="0"/>
          </a:p>
          <a:p>
            <a:pPr algn="l" indent="0" marL="0">
              <a:lnSpc>
                <a:spcPct val="125000"/>
              </a:lnSpc>
              <a:spcAft>
                <a:spcPts val="950"/>
              </a:spcAft>
              <a:buNone/>
            </a:pPr>
            <a:r>
              <a:rPr lang="en-US" sz="950" dirty="0">
                <a:solidFill>
                  <a:srgbClr val="2C2821"/>
                </a:solidFill>
                <a:latin typeface="Lora" pitchFamily="34" charset="0"/>
                <a:ea typeface="Lora" pitchFamily="34" charset="-122"/>
                <a:cs typeface="Lora" pitchFamily="34" charset="-120"/>
              </a:rPr>
              <a:t>This year, </a:t>
            </a:r>
            <a:pPr algn="l" indent="0" marL="0">
              <a:lnSpc>
                <a:spcPct val="125000"/>
              </a:lnSpc>
              <a:spcAft>
                <a:spcPts val="950"/>
              </a:spcAft>
              <a:buNone/>
            </a:pPr>
            <a:r>
              <a:rPr lang="en-US" sz="950" b="1" dirty="0">
                <a:solidFill>
                  <a:srgbClr val="2C2821"/>
                </a:solidFill>
                <a:latin typeface="Lora Bold" pitchFamily="34" charset="0"/>
                <a:ea typeface="Lora Bold" pitchFamily="34" charset="-122"/>
                <a:cs typeface="Lora Bold" pitchFamily="34" charset="-120"/>
              </a:rPr>
              <a:t>659 unique volunteers contributed 4,415 hours</a:t>
            </a:r>
            <a:pPr algn="l" indent="0" marL="0">
              <a:lnSpc>
                <a:spcPct val="125000"/>
              </a:lnSpc>
              <a:spcAft>
                <a:spcPts val="950"/>
              </a:spcAft>
              <a:buNone/>
            </a:pPr>
            <a:r>
              <a:rPr lang="en-US" sz="950" dirty="0">
                <a:solidFill>
                  <a:srgbClr val="2C2821"/>
                </a:solidFill>
                <a:latin typeface="Lora" pitchFamily="34" charset="0"/>
                <a:ea typeface="Lora" pitchFamily="34" charset="-122"/>
                <a:cs typeface="Lora" pitchFamily="34" charset="-120"/>
              </a:rPr>
              <a:t> of service, representing an estimated </a:t>
            </a:r>
            <a:pPr algn="l" indent="0" marL="0">
              <a:lnSpc>
                <a:spcPct val="125000"/>
              </a:lnSpc>
              <a:spcAft>
                <a:spcPts val="950"/>
              </a:spcAft>
              <a:buNone/>
            </a:pPr>
            <a:r>
              <a:rPr lang="en-US" sz="950" b="1" dirty="0">
                <a:solidFill>
                  <a:srgbClr val="2C2821"/>
                </a:solidFill>
                <a:latin typeface="Lora Bold" pitchFamily="34" charset="0"/>
                <a:ea typeface="Lora Bold" pitchFamily="34" charset="-122"/>
                <a:cs typeface="Lora Bold" pitchFamily="34" charset="-120"/>
              </a:rPr>
              <a:t>$143,134 in community impact through volunteer labor</a:t>
            </a:r>
            <a:pPr algn="l" indent="0" marL="0">
              <a:lnSpc>
                <a:spcPct val="125000"/>
              </a:lnSpc>
              <a:spcAft>
                <a:spcPts val="950"/>
              </a:spcAft>
              <a:buNone/>
            </a:pPr>
            <a:r>
              <a:rPr lang="en-US" sz="950" dirty="0">
                <a:solidFill>
                  <a:srgbClr val="2C2821"/>
                </a:solidFill>
                <a:latin typeface="Lora" pitchFamily="34" charset="0"/>
                <a:ea typeface="Lora" pitchFamily="34" charset="-122"/>
                <a:cs typeface="Lora" pitchFamily="34" charset="-120"/>
              </a:rPr>
              <a:t>. These numbers reflect more than efficiency; they represent a community choosing to show up for one another.</a:t>
            </a:r>
            <a:endParaRPr lang="en-US" sz="950" dirty="0"/>
          </a:p>
          <a:p>
            <a:pPr algn="l" indent="0" marL="0">
              <a:lnSpc>
                <a:spcPct val="125000"/>
              </a:lnSpc>
              <a:buNone/>
            </a:pPr>
            <a:r>
              <a:rPr lang="en-US" sz="950" dirty="0">
                <a:solidFill>
                  <a:srgbClr val="2C2821"/>
                </a:solidFill>
                <a:latin typeface="Lora" pitchFamily="34" charset="0"/>
                <a:ea typeface="Lora" pitchFamily="34" charset="-122"/>
                <a:cs typeface="Lora" pitchFamily="34" charset="-120"/>
              </a:rPr>
              <a:t>We are deeply grateful for the time, dedication, and heart our volunteers bring to this work every day.</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2026-07-23T15:49:02Z</dcterms:created>
  <dcterms:modified xsi:type="dcterms:W3CDTF">2026-07-23T15:49:02Z</dcterms:modified>
</cp:coreProperties>
</file>